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85" r:id="rId4"/>
    <p:sldId id="293" r:id="rId5"/>
    <p:sldId id="301" r:id="rId6"/>
    <p:sldId id="302" r:id="rId7"/>
    <p:sldId id="303" r:id="rId8"/>
    <p:sldId id="304" r:id="rId9"/>
    <p:sldId id="305" r:id="rId10"/>
    <p:sldId id="300" r:id="rId11"/>
    <p:sldId id="271" r:id="rId12"/>
    <p:sldId id="276" r:id="rId13"/>
    <p:sldId id="292" r:id="rId14"/>
    <p:sldId id="283" r:id="rId15"/>
    <p:sldId id="28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51"/>
    <p:restoredTop sz="94673"/>
  </p:normalViewPr>
  <p:slideViewPr>
    <p:cSldViewPr snapToGrid="0" snapToObjects="1">
      <p:cViewPr varScale="1">
        <p:scale>
          <a:sx n="115" d="100"/>
          <a:sy n="115" d="100"/>
        </p:scale>
        <p:origin x="1536"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56DF67-8011-2C40-A616-32F6479E0927}" type="datetimeFigureOut">
              <a:rPr lang="en-US" smtClean="0"/>
              <a:pPr/>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848A6-4F05-D54A-B372-8CDBB0674C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56DF67-8011-2C40-A616-32F6479E0927}" type="datetimeFigureOut">
              <a:rPr lang="en-US" smtClean="0"/>
              <a:pPr/>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848A6-4F05-D54A-B372-8CDBB0674C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56DF67-8011-2C40-A616-32F6479E0927}" type="datetimeFigureOut">
              <a:rPr lang="en-US" smtClean="0"/>
              <a:pPr/>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848A6-4F05-D54A-B372-8CDBB0674C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56DF67-8011-2C40-A616-32F6479E0927}" type="datetimeFigureOut">
              <a:rPr lang="en-US" smtClean="0"/>
              <a:pPr/>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848A6-4F05-D54A-B372-8CDBB0674C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56DF67-8011-2C40-A616-32F6479E0927}" type="datetimeFigureOut">
              <a:rPr lang="en-US" smtClean="0"/>
              <a:pPr/>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848A6-4F05-D54A-B372-8CDBB0674C3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56DF67-8011-2C40-A616-32F6479E0927}" type="datetimeFigureOut">
              <a:rPr lang="en-US" smtClean="0"/>
              <a:pPr/>
              <a:t>10/4/23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848A6-4F05-D54A-B372-8CDBB0674C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56DF67-8011-2C40-A616-32F6479E0927}" type="datetimeFigureOut">
              <a:rPr lang="en-US" smtClean="0"/>
              <a:pPr/>
              <a:t>10/4/23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848A6-4F05-D54A-B372-8CDBB0674C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56DF67-8011-2C40-A616-32F6479E0927}" type="datetimeFigureOut">
              <a:rPr lang="en-US" smtClean="0"/>
              <a:pPr/>
              <a:t>10/4/23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848A6-4F05-D54A-B372-8CDBB0674C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6DF67-8011-2C40-A616-32F6479E0927}" type="datetimeFigureOut">
              <a:rPr lang="en-US" smtClean="0"/>
              <a:pPr/>
              <a:t>10/4/23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848A6-4F05-D54A-B372-8CDBB0674C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56DF67-8011-2C40-A616-32F6479E0927}" type="datetimeFigureOut">
              <a:rPr lang="en-US" smtClean="0"/>
              <a:pPr/>
              <a:t>10/4/23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848A6-4F05-D54A-B372-8CDBB0674C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56DF67-8011-2C40-A616-32F6479E0927}" type="datetimeFigureOut">
              <a:rPr lang="en-US" smtClean="0"/>
              <a:pPr/>
              <a:t>10/4/23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848A6-4F05-D54A-B372-8CDBB0674C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6DF67-8011-2C40-A616-32F6479E0927}" type="datetimeFigureOut">
              <a:rPr lang="en-US" smtClean="0"/>
              <a:pPr/>
              <a:t>10/4/23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848A6-4F05-D54A-B372-8CDBB0674C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ecurity@uni.edu" TargetMode="External"/><Relationship Id="rId2" Type="http://schemas.openxmlformats.org/officeDocument/2006/relationships/hyperlink" Target="mailto:phishing@uni.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l.lawroom.com/SHIB/un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Eric.Lukens@uni.edu" TargetMode="External"/><Relationship Id="rId2" Type="http://schemas.openxmlformats.org/officeDocument/2006/relationships/hyperlink" Target="mailto:Ken.Connelly@uni.edu" TargetMode="External"/><Relationship Id="rId1" Type="http://schemas.openxmlformats.org/officeDocument/2006/relationships/slideLayout" Target="../slideLayouts/slideLayout2.xml"/><Relationship Id="rId6" Type="http://schemas.openxmlformats.org/officeDocument/2006/relationships/hyperlink" Target="mailto:security@uni.edu" TargetMode="External"/><Relationship Id="rId5" Type="http://schemas.openxmlformats.org/officeDocument/2006/relationships/hyperlink" Target="mailto:Tyler.Helmers@uni.edu" TargetMode="External"/><Relationship Id="rId4" Type="http://schemas.openxmlformats.org/officeDocument/2006/relationships/hyperlink" Target="mailto:Doug.Murray@uni.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a:t>Phishing</a:t>
            </a:r>
          </a:p>
        </p:txBody>
      </p:sp>
      <p:sp>
        <p:nvSpPr>
          <p:cNvPr id="3" name="Subtitle 2"/>
          <p:cNvSpPr>
            <a:spLocks noGrp="1"/>
          </p:cNvSpPr>
          <p:nvPr>
            <p:ph type="subTitle" idx="1"/>
          </p:nvPr>
        </p:nvSpPr>
        <p:spPr/>
        <p:txBody>
          <a:bodyPr>
            <a:normAutofit/>
          </a:bodyPr>
          <a:lstStyle/>
          <a:p>
            <a:r>
              <a:rPr lang="en-US" sz="6000" dirty="0"/>
              <a:t>Don’t get caught!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4BC3E-B0FC-6A46-9D64-AE23F5E78B72}"/>
              </a:ext>
            </a:extLst>
          </p:cNvPr>
          <p:cNvSpPr>
            <a:spLocks noGrp="1"/>
          </p:cNvSpPr>
          <p:nvPr>
            <p:ph type="title"/>
          </p:nvPr>
        </p:nvSpPr>
        <p:spPr/>
        <p:txBody>
          <a:bodyPr/>
          <a:lstStyle/>
          <a:p>
            <a:r>
              <a:rPr lang="en-US" dirty="0"/>
              <a:t>How do you recognize phishing?</a:t>
            </a:r>
          </a:p>
        </p:txBody>
      </p:sp>
      <p:sp>
        <p:nvSpPr>
          <p:cNvPr id="3" name="Content Placeholder 2">
            <a:extLst>
              <a:ext uri="{FF2B5EF4-FFF2-40B4-BE49-F238E27FC236}">
                <a16:creationId xmlns:a16="http://schemas.microsoft.com/office/drawing/2014/main" id="{014A7E25-8300-DF48-9277-7B8AB75C5A13}"/>
              </a:ext>
            </a:extLst>
          </p:cNvPr>
          <p:cNvSpPr>
            <a:spLocks noGrp="1"/>
          </p:cNvSpPr>
          <p:nvPr>
            <p:ph idx="1"/>
          </p:nvPr>
        </p:nvSpPr>
        <p:spPr/>
        <p:txBody>
          <a:bodyPr>
            <a:normAutofit/>
          </a:bodyPr>
          <a:lstStyle/>
          <a:p>
            <a:r>
              <a:rPr lang="en-US" dirty="0"/>
              <a:t>Almost all phishing and other scams utilize one of these emotions</a:t>
            </a:r>
          </a:p>
          <a:p>
            <a:pPr lvl="1"/>
            <a:r>
              <a:rPr lang="en-US" dirty="0"/>
              <a:t>Fear: something bad will happen if you don’t click</a:t>
            </a:r>
          </a:p>
          <a:p>
            <a:pPr lvl="1"/>
            <a:r>
              <a:rPr lang="en-US" dirty="0"/>
              <a:t>Greed: something good will happen if you do click</a:t>
            </a:r>
          </a:p>
          <a:p>
            <a:pPr lvl="1"/>
            <a:r>
              <a:rPr lang="en-US" dirty="0"/>
              <a:t>Urgency: hurry up and CLICK RIGHT NOW</a:t>
            </a:r>
          </a:p>
          <a:p>
            <a:pPr lvl="1"/>
            <a:r>
              <a:rPr lang="en-US" dirty="0"/>
              <a:t>Concern/Empathy: </a:t>
            </a:r>
          </a:p>
          <a:p>
            <a:pPr lvl="2"/>
            <a:r>
              <a:rPr lang="en-US" dirty="0"/>
              <a:t>I’m stranded in an unfamiliar city</a:t>
            </a:r>
          </a:p>
          <a:p>
            <a:pPr lvl="2"/>
            <a:r>
              <a:rPr lang="en-US" dirty="0"/>
              <a:t>I’m falsely accused, in jail, and need bail money</a:t>
            </a:r>
          </a:p>
          <a:p>
            <a:pPr lvl="2"/>
            <a:r>
              <a:rPr lang="en-US" dirty="0"/>
              <a:t>I’ve been mugged and am in the hospital</a:t>
            </a:r>
          </a:p>
        </p:txBody>
      </p:sp>
    </p:spTree>
    <p:extLst>
      <p:ext uri="{BB962C8B-B14F-4D97-AF65-F5344CB8AC3E}">
        <p14:creationId xmlns:p14="http://schemas.microsoft.com/office/powerpoint/2010/main" val="289568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do you protect yourself?</a:t>
            </a:r>
          </a:p>
        </p:txBody>
      </p:sp>
      <p:sp>
        <p:nvSpPr>
          <p:cNvPr id="3" name="Content Placeholder 2"/>
          <p:cNvSpPr>
            <a:spLocks noGrp="1"/>
          </p:cNvSpPr>
          <p:nvPr>
            <p:ph idx="1"/>
          </p:nvPr>
        </p:nvSpPr>
        <p:spPr/>
        <p:txBody>
          <a:bodyPr/>
          <a:lstStyle/>
          <a:p>
            <a:r>
              <a:rPr lang="en-US" dirty="0"/>
              <a:t>Be skeptical!</a:t>
            </a:r>
          </a:p>
          <a:p>
            <a:r>
              <a:rPr lang="en-US" dirty="0"/>
              <a:t>Don’t click on links in email unless you’re certain that it’s a legitimate request</a:t>
            </a:r>
          </a:p>
          <a:p>
            <a:r>
              <a:rPr lang="en-US" dirty="0"/>
              <a:t>Hover over links before clicking, then don’t click!</a:t>
            </a:r>
          </a:p>
          <a:p>
            <a:r>
              <a:rPr lang="en-US" dirty="0"/>
              <a:t>Any request to divulge your UNI password via e-mail is fraudulent!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I do if I receive a phish?</a:t>
            </a:r>
          </a:p>
        </p:txBody>
      </p:sp>
      <p:sp>
        <p:nvSpPr>
          <p:cNvPr id="3" name="Content Placeholder 2"/>
          <p:cNvSpPr>
            <a:spLocks noGrp="1"/>
          </p:cNvSpPr>
          <p:nvPr>
            <p:ph idx="1"/>
          </p:nvPr>
        </p:nvSpPr>
        <p:spPr/>
        <p:txBody>
          <a:bodyPr/>
          <a:lstStyle/>
          <a:p>
            <a:r>
              <a:rPr lang="en-US" dirty="0"/>
              <a:t>Use Gmail tools to mark the message as such</a:t>
            </a:r>
          </a:p>
          <a:p>
            <a:r>
              <a:rPr lang="en-US" dirty="0"/>
              <a:t>Forward to </a:t>
            </a:r>
            <a:r>
              <a:rPr lang="en-US" dirty="0">
                <a:hlinkClick r:id="rId2"/>
              </a:rPr>
              <a:t>phishing@uni.edu</a:t>
            </a:r>
            <a:r>
              <a:rPr lang="en-US" dirty="0"/>
              <a:t> and </a:t>
            </a:r>
            <a:r>
              <a:rPr lang="en-US" dirty="0">
                <a:hlinkClick r:id="rId3"/>
              </a:rPr>
              <a:t>security@uni.edu</a:t>
            </a:r>
            <a:endParaRPr lang="en-US" dirty="0"/>
          </a:p>
          <a:p>
            <a:r>
              <a:rPr lang="en-US" dirty="0"/>
              <a:t>Include full headers from the message if requested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73037-60E7-4C4D-BB63-11FD97F407FF}"/>
              </a:ext>
            </a:extLst>
          </p:cNvPr>
          <p:cNvSpPr>
            <a:spLocks noGrp="1"/>
          </p:cNvSpPr>
          <p:nvPr>
            <p:ph type="title"/>
          </p:nvPr>
        </p:nvSpPr>
        <p:spPr/>
        <p:txBody>
          <a:bodyPr>
            <a:normAutofit/>
          </a:bodyPr>
          <a:lstStyle/>
          <a:p>
            <a:r>
              <a:rPr lang="en-US" sz="6000" dirty="0"/>
              <a:t>Also…</a:t>
            </a:r>
          </a:p>
        </p:txBody>
      </p:sp>
      <p:sp>
        <p:nvSpPr>
          <p:cNvPr id="3" name="Content Placeholder 2">
            <a:extLst>
              <a:ext uri="{FF2B5EF4-FFF2-40B4-BE49-F238E27FC236}">
                <a16:creationId xmlns:a16="http://schemas.microsoft.com/office/drawing/2014/main" id="{3CFF35A9-07A1-754F-83F2-05B1965286C1}"/>
              </a:ext>
            </a:extLst>
          </p:cNvPr>
          <p:cNvSpPr>
            <a:spLocks noGrp="1"/>
          </p:cNvSpPr>
          <p:nvPr>
            <p:ph idx="1"/>
          </p:nvPr>
        </p:nvSpPr>
        <p:spPr/>
        <p:txBody>
          <a:bodyPr>
            <a:normAutofit/>
          </a:bodyPr>
          <a:lstStyle/>
          <a:p>
            <a:r>
              <a:rPr lang="en-US" sz="4400" dirty="0"/>
              <a:t>Phone calls</a:t>
            </a:r>
          </a:p>
          <a:p>
            <a:r>
              <a:rPr lang="en-US" sz="4400" dirty="0"/>
              <a:t>Web pop-ups</a:t>
            </a:r>
          </a:p>
          <a:p>
            <a:pPr lvl="1"/>
            <a:r>
              <a:rPr lang="en-US" sz="4000" dirty="0"/>
              <a:t>You’re infected!</a:t>
            </a:r>
          </a:p>
          <a:p>
            <a:pPr lvl="1"/>
            <a:r>
              <a:rPr lang="en-US" sz="4000" dirty="0"/>
              <a:t>Call our support hotline!</a:t>
            </a:r>
          </a:p>
          <a:p>
            <a:pPr lvl="1"/>
            <a:r>
              <a:rPr lang="en-US" sz="4000" dirty="0"/>
              <a:t>Click here and let us help you </a:t>
            </a:r>
            <a:r>
              <a:rPr lang="en-US" sz="4000"/>
              <a:t>fix it!</a:t>
            </a:r>
            <a:endParaRPr lang="en-US" sz="4000" dirty="0"/>
          </a:p>
        </p:txBody>
      </p:sp>
    </p:spTree>
    <p:extLst>
      <p:ext uri="{BB962C8B-B14F-4D97-AF65-F5344CB8AC3E}">
        <p14:creationId xmlns:p14="http://schemas.microsoft.com/office/powerpoint/2010/main" val="1437285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Awareness</a:t>
            </a:r>
          </a:p>
        </p:txBody>
      </p:sp>
      <p:sp>
        <p:nvSpPr>
          <p:cNvPr id="3" name="Content Placeholder 2"/>
          <p:cNvSpPr>
            <a:spLocks noGrp="1"/>
          </p:cNvSpPr>
          <p:nvPr>
            <p:ph idx="1"/>
          </p:nvPr>
        </p:nvSpPr>
        <p:spPr/>
        <p:txBody>
          <a:bodyPr/>
          <a:lstStyle/>
          <a:p>
            <a:r>
              <a:rPr lang="en-US" dirty="0"/>
              <a:t>Available to all faculty, staff, and students</a:t>
            </a:r>
          </a:p>
          <a:p>
            <a:r>
              <a:rPr lang="en-US" dirty="0"/>
              <a:t>Found as a course at </a:t>
            </a:r>
            <a:r>
              <a:rPr lang="en-US" dirty="0">
                <a:solidFill>
                  <a:schemeClr val="tx1">
                    <a:lumMod val="95000"/>
                    <a:lumOff val="5000"/>
                  </a:schemeClr>
                </a:solidFill>
              </a:rPr>
              <a:t>https://</a:t>
            </a:r>
            <a:r>
              <a:rPr lang="en-US" dirty="0" err="1">
                <a:solidFill>
                  <a:schemeClr val="tx1">
                    <a:lumMod val="95000"/>
                    <a:lumOff val="5000"/>
                  </a:schemeClr>
                </a:solidFill>
              </a:rPr>
              <a:t>training.uni.edu</a:t>
            </a:r>
            <a:endParaRPr lang="en-US" dirty="0">
              <a:solidFill>
                <a:schemeClr val="tx1">
                  <a:lumMod val="95000"/>
                  <a:lumOff val="5000"/>
                </a:schemeClr>
              </a:solidFill>
            </a:endParaRPr>
          </a:p>
          <a:p>
            <a:r>
              <a:rPr lang="en-US" dirty="0"/>
              <a:t>Click on the “</a:t>
            </a:r>
            <a:r>
              <a:rPr lang="en-US" b="1">
                <a:hlinkClick r:id="rId2"/>
              </a:rPr>
              <a:t>Data Security</a:t>
            </a:r>
            <a:r>
              <a:rPr lang="en-US" b="1"/>
              <a:t>”</a:t>
            </a:r>
            <a:r>
              <a:rPr lang="en-US"/>
              <a:t> </a:t>
            </a:r>
            <a:r>
              <a:rPr lang="en-US" dirty="0"/>
              <a:t>link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fontScale="92500" lnSpcReduction="20000"/>
          </a:bodyPr>
          <a:lstStyle/>
          <a:p>
            <a:r>
              <a:rPr lang="en-US" dirty="0"/>
              <a:t>Contact info:</a:t>
            </a:r>
          </a:p>
          <a:p>
            <a:r>
              <a:rPr lang="en-US" dirty="0"/>
              <a:t>Ken Connelly</a:t>
            </a:r>
          </a:p>
          <a:p>
            <a:pPr lvl="1"/>
            <a:r>
              <a:rPr lang="en-US" dirty="0">
                <a:hlinkClick r:id="rId2"/>
              </a:rPr>
              <a:t>Ken.Connelly@uni.edu</a:t>
            </a:r>
            <a:r>
              <a:rPr lang="en-US" dirty="0"/>
              <a:t> or 273-5850</a:t>
            </a:r>
          </a:p>
          <a:p>
            <a:r>
              <a:rPr lang="en-US" dirty="0"/>
              <a:t>Eric Lukens</a:t>
            </a:r>
          </a:p>
          <a:p>
            <a:pPr lvl="1"/>
            <a:r>
              <a:rPr lang="en-US" dirty="0">
                <a:hlinkClick r:id="rId3"/>
              </a:rPr>
              <a:t>Eric.Lukens@uni.edu</a:t>
            </a:r>
            <a:r>
              <a:rPr lang="en-US" dirty="0"/>
              <a:t> or 273-7434	</a:t>
            </a:r>
          </a:p>
          <a:p>
            <a:r>
              <a:rPr lang="en-US" dirty="0"/>
              <a:t>Doug Murray</a:t>
            </a:r>
          </a:p>
          <a:p>
            <a:pPr lvl="1"/>
            <a:r>
              <a:rPr lang="en-US" dirty="0">
                <a:hlinkClick r:id="rId4"/>
              </a:rPr>
              <a:t>Doug.Murray@uni.edu</a:t>
            </a:r>
            <a:r>
              <a:rPr lang="en-US" dirty="0"/>
              <a:t> or 273-6467</a:t>
            </a:r>
          </a:p>
          <a:p>
            <a:r>
              <a:rPr lang="en-US" dirty="0"/>
              <a:t>Tyler Helmers</a:t>
            </a:r>
          </a:p>
          <a:p>
            <a:pPr lvl="1"/>
            <a:r>
              <a:rPr lang="en-US" dirty="0">
                <a:hlinkClick r:id="rId5"/>
              </a:rPr>
              <a:t>Tyler.Helmers@uni.edu</a:t>
            </a:r>
            <a:r>
              <a:rPr lang="en-US"/>
              <a:t> or 273-5306</a:t>
            </a:r>
            <a:endParaRPr lang="en-US" dirty="0"/>
          </a:p>
          <a:p>
            <a:r>
              <a:rPr lang="en-US" dirty="0"/>
              <a:t>Or just </a:t>
            </a:r>
            <a:r>
              <a:rPr lang="en-US" dirty="0">
                <a:hlinkClick r:id="rId6"/>
              </a:rPr>
              <a:t>security@uni.edu</a:t>
            </a:r>
            <a:endParaRPr lang="en-US" dirty="0"/>
          </a:p>
          <a:p>
            <a:pPr lvl="1"/>
            <a:endParaRPr lang="en-US" dirty="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School Phishing example</a:t>
            </a:r>
          </a:p>
        </p:txBody>
      </p:sp>
      <p:sp>
        <p:nvSpPr>
          <p:cNvPr id="5" name="Content Placeholder 4"/>
          <p:cNvSpPr>
            <a:spLocks noGrp="1"/>
          </p:cNvSpPr>
          <p:nvPr>
            <p:ph idx="1"/>
          </p:nvPr>
        </p:nvSpPr>
        <p:spPr/>
        <p:txBody>
          <a:bodyPr>
            <a:noAutofit/>
          </a:bodyPr>
          <a:lstStyle/>
          <a:p>
            <a:pPr>
              <a:buNone/>
            </a:pPr>
            <a:r>
              <a:rPr lang="en-US" sz="1600" dirty="0"/>
              <a:t>Dear Staff and student,</a:t>
            </a:r>
          </a:p>
          <a:p>
            <a:pPr>
              <a:buNone/>
            </a:pPr>
            <a:endParaRPr lang="en-US" sz="1600" dirty="0"/>
          </a:p>
          <a:p>
            <a:pPr>
              <a:buNone/>
            </a:pPr>
            <a:r>
              <a:rPr lang="en-US" sz="1600" dirty="0"/>
              <a:t>	This is to inform all staff and student of University of Northern </a:t>
            </a:r>
            <a:r>
              <a:rPr lang="en-US" sz="1600" dirty="0" err="1"/>
              <a:t>lowa</a:t>
            </a:r>
            <a:r>
              <a:rPr lang="en-US" sz="1600" dirty="0"/>
              <a:t>, that due to the congestion in the school web-mail account and removal of all unused accounts an upgrade is needed, kindly update your email account by filling the form below.</a:t>
            </a:r>
          </a:p>
          <a:p>
            <a:pPr>
              <a:buNone/>
            </a:pPr>
            <a:endParaRPr lang="en-US" sz="1600" dirty="0"/>
          </a:p>
          <a:p>
            <a:pPr>
              <a:buNone/>
            </a:pPr>
            <a:r>
              <a:rPr lang="en-US" sz="1600" dirty="0"/>
              <a:t>User Name</a:t>
            </a:r>
          </a:p>
          <a:p>
            <a:pPr>
              <a:buNone/>
            </a:pPr>
            <a:r>
              <a:rPr lang="en-US" sz="1600" dirty="0"/>
              <a:t>Email Id</a:t>
            </a:r>
          </a:p>
          <a:p>
            <a:pPr>
              <a:buNone/>
            </a:pPr>
            <a:r>
              <a:rPr lang="en-US" sz="1600" dirty="0"/>
              <a:t>Password</a:t>
            </a:r>
          </a:p>
          <a:p>
            <a:pPr>
              <a:buNone/>
            </a:pPr>
            <a:r>
              <a:rPr lang="en-US" sz="1600" dirty="0"/>
              <a:t>Confirm Password</a:t>
            </a:r>
            <a:br>
              <a:rPr lang="en-US" sz="1600" dirty="0"/>
            </a:br>
            <a:endParaRPr lang="en-US" sz="1600" dirty="0"/>
          </a:p>
          <a:p>
            <a:pPr>
              <a:buNone/>
            </a:pPr>
            <a:r>
              <a:rPr lang="en-US" sz="1600" dirty="0"/>
              <a:t>	This information will be used to upgrade your account to avoid lost. Failure to do this your account will be De-activated.</a:t>
            </a:r>
          </a:p>
          <a:p>
            <a:pPr>
              <a:buNone/>
            </a:pPr>
            <a:endParaRPr lang="en-US" sz="1600" dirty="0"/>
          </a:p>
          <a:p>
            <a:pPr>
              <a:buNone/>
            </a:pPr>
            <a:r>
              <a:rPr lang="en-US" sz="1600" dirty="0"/>
              <a:t>	Please stay connected.</a:t>
            </a:r>
            <a:br>
              <a:rPr lang="en-US" sz="1600" dirty="0"/>
            </a:br>
            <a:endParaRPr lang="en-US" sz="1600" dirty="0"/>
          </a:p>
          <a:p>
            <a:pPr>
              <a:buNone/>
            </a:pPr>
            <a:r>
              <a:rPr lang="en-US" sz="1600" dirty="0"/>
              <a:t>	Thank you.</a:t>
            </a:r>
          </a:p>
          <a:p>
            <a:pPr>
              <a:buNone/>
            </a:pPr>
            <a:r>
              <a:rPr lang="en-US" sz="1600" dirty="0"/>
              <a:t>	University of Northern </a:t>
            </a:r>
            <a:r>
              <a:rPr lang="en-US" sz="1600" dirty="0" err="1"/>
              <a:t>lowa</a:t>
            </a:r>
            <a:r>
              <a:rPr lang="en-US" sz="1600" dirty="0"/>
              <a:t> webmail Team.</a:t>
            </a:r>
          </a:p>
          <a:p>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dirty="0"/>
              <a:t>Any request to divulge your UNI password via email is fraudulent!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0F40-B476-6745-8CB8-57E9AEAD57C3}"/>
              </a:ext>
            </a:extLst>
          </p:cNvPr>
          <p:cNvSpPr>
            <a:spLocks noGrp="1"/>
          </p:cNvSpPr>
          <p:nvPr>
            <p:ph type="title"/>
          </p:nvPr>
        </p:nvSpPr>
        <p:spPr/>
        <p:txBody>
          <a:bodyPr/>
          <a:lstStyle/>
          <a:p>
            <a:r>
              <a:rPr lang="en-US" dirty="0"/>
              <a:t>Phishing Education Project</a:t>
            </a:r>
          </a:p>
        </p:txBody>
      </p:sp>
      <p:sp>
        <p:nvSpPr>
          <p:cNvPr id="3" name="Content Placeholder 2">
            <a:extLst>
              <a:ext uri="{FF2B5EF4-FFF2-40B4-BE49-F238E27FC236}">
                <a16:creationId xmlns:a16="http://schemas.microsoft.com/office/drawing/2014/main" id="{FC2345B9-153A-0544-8B20-6F881B807327}"/>
              </a:ext>
            </a:extLst>
          </p:cNvPr>
          <p:cNvSpPr>
            <a:spLocks noGrp="1"/>
          </p:cNvSpPr>
          <p:nvPr>
            <p:ph idx="1"/>
          </p:nvPr>
        </p:nvSpPr>
        <p:spPr/>
        <p:txBody>
          <a:bodyPr>
            <a:normAutofit fontScale="92500" lnSpcReduction="20000"/>
          </a:bodyPr>
          <a:lstStyle/>
          <a:p>
            <a:pPr marL="0" indent="0">
              <a:buNone/>
            </a:pPr>
            <a:r>
              <a:rPr lang="en-US" dirty="0"/>
              <a:t>UNI embarked on a phishing education venture starting in October 2018. The initial round continued until the pandemic cut everything short in March 2020. We have resumed the project this spring. Simulated but realistic phishing messages are sent periodically to faculty and staff mailboxes by a contracted vendor. Those that respond to these educational messages receive some quick and specific training on recognizing and avoiding future phishing messages. All lures and tips for dealing with phishing messages in general are available at </a:t>
            </a:r>
            <a:r>
              <a:rPr lang="en-US" b="1" dirty="0"/>
              <a:t>https://</a:t>
            </a:r>
            <a:r>
              <a:rPr lang="en-US" b="1" dirty="0" err="1"/>
              <a:t>it.uni.edu</a:t>
            </a:r>
            <a:r>
              <a:rPr lang="en-US" b="1" dirty="0"/>
              <a:t>/phishing-education</a:t>
            </a:r>
            <a:endParaRPr lang="en-US" dirty="0"/>
          </a:p>
        </p:txBody>
      </p:sp>
    </p:spTree>
    <p:extLst>
      <p:ext uri="{BB962C8B-B14F-4D97-AF65-F5344CB8AC3E}">
        <p14:creationId xmlns:p14="http://schemas.microsoft.com/office/powerpoint/2010/main" val="208550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3878F-3906-2820-5A9F-52810DA81EDE}"/>
              </a:ext>
            </a:extLst>
          </p:cNvPr>
          <p:cNvSpPr>
            <a:spLocks noGrp="1"/>
          </p:cNvSpPr>
          <p:nvPr>
            <p:ph type="title"/>
          </p:nvPr>
        </p:nvSpPr>
        <p:spPr/>
        <p:txBody>
          <a:bodyPr/>
          <a:lstStyle/>
          <a:p>
            <a:r>
              <a:rPr lang="en-US" dirty="0"/>
              <a:t>Google document share offer</a:t>
            </a:r>
          </a:p>
        </p:txBody>
      </p:sp>
      <p:pic>
        <p:nvPicPr>
          <p:cNvPr id="1026" name="Picture 2" descr="Image of phishing message with highlighted clues that could be used to determine the validity of the message.">
            <a:extLst>
              <a:ext uri="{FF2B5EF4-FFF2-40B4-BE49-F238E27FC236}">
                <a16:creationId xmlns:a16="http://schemas.microsoft.com/office/drawing/2014/main" id="{5BC5450F-F3FA-A1AB-9FB5-D4CDC97E176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0874" y="1417638"/>
            <a:ext cx="8420986" cy="4834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82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56111-CD28-2CD6-3377-8CF119ECAE04}"/>
              </a:ext>
            </a:extLst>
          </p:cNvPr>
          <p:cNvSpPr>
            <a:spLocks noGrp="1"/>
          </p:cNvSpPr>
          <p:nvPr>
            <p:ph type="title"/>
          </p:nvPr>
        </p:nvSpPr>
        <p:spPr/>
        <p:txBody>
          <a:bodyPr/>
          <a:lstStyle/>
          <a:p>
            <a:r>
              <a:rPr lang="en-US" dirty="0"/>
              <a:t>Another document share offer</a:t>
            </a:r>
          </a:p>
        </p:txBody>
      </p:sp>
      <p:pic>
        <p:nvPicPr>
          <p:cNvPr id="2050" name="Picture 2" descr="Image of email message with three highlighted items.  1- a from address of a non-UNI, and actually non-existent, institution, 2- a matching address in the body, along with a personal name of &amp;quot;Budget Office&amp;quot;, and 3- a link that does not go to Google, the purported source of the shared document">
            <a:extLst>
              <a:ext uri="{FF2B5EF4-FFF2-40B4-BE49-F238E27FC236}">
                <a16:creationId xmlns:a16="http://schemas.microsoft.com/office/drawing/2014/main" id="{5F5EAC51-4495-345F-4446-219C988C6B7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434" y="1594884"/>
            <a:ext cx="8587056" cy="4508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961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63ADC-8CC7-4C45-50A4-6A184D14348C}"/>
              </a:ext>
            </a:extLst>
          </p:cNvPr>
          <p:cNvSpPr>
            <a:spLocks noGrp="1"/>
          </p:cNvSpPr>
          <p:nvPr>
            <p:ph type="title"/>
          </p:nvPr>
        </p:nvSpPr>
        <p:spPr/>
        <p:txBody>
          <a:bodyPr/>
          <a:lstStyle/>
          <a:p>
            <a:r>
              <a:rPr lang="en-US" dirty="0"/>
              <a:t>eBusiness – targeted attack</a:t>
            </a:r>
          </a:p>
        </p:txBody>
      </p:sp>
      <p:pic>
        <p:nvPicPr>
          <p:cNvPr id="3074" name="Picture 2" descr="Image of phishing message with highlighted clues that could be used to determine the validity of the message.">
            <a:extLst>
              <a:ext uri="{FF2B5EF4-FFF2-40B4-BE49-F238E27FC236}">
                <a16:creationId xmlns:a16="http://schemas.microsoft.com/office/drawing/2014/main" id="{BE8D3A89-F257-FB21-6DC7-94AB7847EF0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9014" y="1669311"/>
            <a:ext cx="8845971" cy="443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729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A32FC-9581-3633-E5F5-52A676D9B0C6}"/>
              </a:ext>
            </a:extLst>
          </p:cNvPr>
          <p:cNvSpPr>
            <a:spLocks noGrp="1"/>
          </p:cNvSpPr>
          <p:nvPr>
            <p:ph type="title"/>
          </p:nvPr>
        </p:nvSpPr>
        <p:spPr/>
        <p:txBody>
          <a:bodyPr/>
          <a:lstStyle/>
          <a:p>
            <a:r>
              <a:rPr lang="en-US" dirty="0" err="1"/>
              <a:t>Filelocker</a:t>
            </a:r>
            <a:r>
              <a:rPr lang="en-US" dirty="0"/>
              <a:t> – even more targeted!</a:t>
            </a:r>
          </a:p>
        </p:txBody>
      </p:sp>
      <p:pic>
        <p:nvPicPr>
          <p:cNvPr id="4098" name="Picture 2" descr="Image of phishing message with highlighted clues that could be used to determine the validity of the message.">
            <a:extLst>
              <a:ext uri="{FF2B5EF4-FFF2-40B4-BE49-F238E27FC236}">
                <a16:creationId xmlns:a16="http://schemas.microsoft.com/office/drawing/2014/main" id="{E1413168-87AB-3089-0F05-B7EBA519FC4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12" y="1903228"/>
            <a:ext cx="8795636" cy="3914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354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D6F1B-CC79-E14B-861A-E586DAB23B85}"/>
              </a:ext>
            </a:extLst>
          </p:cNvPr>
          <p:cNvSpPr>
            <a:spLocks noGrp="1"/>
          </p:cNvSpPr>
          <p:nvPr>
            <p:ph type="title"/>
          </p:nvPr>
        </p:nvSpPr>
        <p:spPr/>
        <p:txBody>
          <a:bodyPr>
            <a:noAutofit/>
          </a:bodyPr>
          <a:lstStyle/>
          <a:p>
            <a:r>
              <a:rPr lang="en-US" sz="4000" dirty="0"/>
              <a:t>https://</a:t>
            </a:r>
            <a:r>
              <a:rPr lang="en-US" sz="4000" dirty="0" err="1"/>
              <a:t>it.uni.edu</a:t>
            </a:r>
            <a:r>
              <a:rPr lang="en-US" sz="4000" dirty="0"/>
              <a:t>/phishing-education</a:t>
            </a:r>
          </a:p>
        </p:txBody>
      </p:sp>
      <p:pic>
        <p:nvPicPr>
          <p:cNvPr id="7" name="Content Placeholder 6" descr="Text&#10;&#10;Description automatically generated">
            <a:extLst>
              <a:ext uri="{FF2B5EF4-FFF2-40B4-BE49-F238E27FC236}">
                <a16:creationId xmlns:a16="http://schemas.microsoft.com/office/drawing/2014/main" id="{84BEEDD6-7899-B544-DF14-88F17D6548B0}"/>
              </a:ext>
            </a:extLst>
          </p:cNvPr>
          <p:cNvPicPr>
            <a:picLocks noGrp="1" noChangeAspect="1"/>
          </p:cNvPicPr>
          <p:nvPr>
            <p:ph idx="1"/>
          </p:nvPr>
        </p:nvPicPr>
        <p:blipFill>
          <a:blip r:embed="rId2"/>
          <a:stretch>
            <a:fillRect/>
          </a:stretch>
        </p:blipFill>
        <p:spPr>
          <a:xfrm>
            <a:off x="1073888" y="1270794"/>
            <a:ext cx="7038754" cy="5216293"/>
          </a:xfrm>
        </p:spPr>
      </p:pic>
    </p:spTree>
    <p:extLst>
      <p:ext uri="{BB962C8B-B14F-4D97-AF65-F5344CB8AC3E}">
        <p14:creationId xmlns:p14="http://schemas.microsoft.com/office/powerpoint/2010/main" val="219307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15086</TotalTime>
  <Words>520</Words>
  <Application>Microsoft Macintosh PowerPoint</Application>
  <PresentationFormat>On-screen Show (4:3)</PresentationFormat>
  <Paragraphs>63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Phishing</vt:lpstr>
      <vt:lpstr>Old School Phishing example</vt:lpstr>
      <vt:lpstr>PowerPoint Presentation</vt:lpstr>
      <vt:lpstr>Phishing Education Project</vt:lpstr>
      <vt:lpstr>Google document share offer</vt:lpstr>
      <vt:lpstr>Another document share offer</vt:lpstr>
      <vt:lpstr>eBusiness – targeted attack</vt:lpstr>
      <vt:lpstr>Filelocker – even more targeted!</vt:lpstr>
      <vt:lpstr>https://it.uni.edu/phishing-education</vt:lpstr>
      <vt:lpstr>How do you recognize phishing?</vt:lpstr>
      <vt:lpstr>How do you protect yourself?</vt:lpstr>
      <vt:lpstr>What do I do if I receive a phish?</vt:lpstr>
      <vt:lpstr>Also…</vt:lpstr>
      <vt:lpstr>Security Awareness</vt:lpstr>
      <vt:lpstr>Questions?</vt:lpstr>
    </vt:vector>
  </TitlesOfParts>
  <Company>University of Northern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Phishing</dc:title>
  <dc:creator>Ken Connelly</dc:creator>
  <cp:lastModifiedBy>Ken Connelly</cp:lastModifiedBy>
  <cp:revision>42</cp:revision>
  <cp:lastPrinted>2018-08-06T18:51:03Z</cp:lastPrinted>
  <dcterms:created xsi:type="dcterms:W3CDTF">2015-08-14T15:11:48Z</dcterms:created>
  <dcterms:modified xsi:type="dcterms:W3CDTF">2023-10-04T16:02:55Z</dcterms:modified>
</cp:coreProperties>
</file>