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72" r:id="rId4"/>
    <p:sldId id="258" r:id="rId5"/>
    <p:sldId id="259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7" r:id="rId16"/>
    <p:sldId id="268" r:id="rId17"/>
    <p:sldId id="271" r:id="rId18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Proxima Nova" panose="020B0604020202020204" charset="0"/>
      <p:regular r:id="rId24"/>
      <p:bold r:id="rId25"/>
      <p:italic r:id="rId26"/>
      <p:boldItalic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8" autoAdjust="0"/>
    <p:restoredTop sz="86318" autoAdjust="0"/>
  </p:normalViewPr>
  <p:slideViewPr>
    <p:cSldViewPr snapToGrid="0">
      <p:cViewPr varScale="1">
        <p:scale>
          <a:sx n="126" d="100"/>
          <a:sy n="126" d="100"/>
        </p:scale>
        <p:origin x="792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549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06369a67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06369a67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06369a67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06369a67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06369a67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06369a67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06369a6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06369a6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06369a67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06369a672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125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06369a67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06369a672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06369a67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06369a67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06369a6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06369a6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06369a6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06369a6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41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06369a67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06369a67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06369a67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06369a67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71A5BF3A-627A-ED6D-AB5B-7EA1AA0F8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06369a672_0_0:notes">
            <a:extLst>
              <a:ext uri="{FF2B5EF4-FFF2-40B4-BE49-F238E27FC236}">
                <a16:creationId xmlns:a16="http://schemas.microsoft.com/office/drawing/2014/main" id="{084181B6-B69C-5CF7-984A-CF1EF8C1A3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06369a672_0_0:notes">
            <a:extLst>
              <a:ext uri="{FF2B5EF4-FFF2-40B4-BE49-F238E27FC236}">
                <a16:creationId xmlns:a16="http://schemas.microsoft.com/office/drawing/2014/main" id="{3ABEB3E7-CAC1-ECE6-7507-79B73BC184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4574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06369a67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06369a67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06369a67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06369a67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06369a67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06369a67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Proxima Nova"/>
              <a:buNone/>
              <a:defRPr sz="42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None/>
              <a:defRPr sz="24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269399" y="44642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2723" y="4110000"/>
            <a:ext cx="2449999" cy="9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337700"/>
            <a:ext cx="8520600" cy="241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500"/>
              <a:buFont typeface="Georgia"/>
              <a:buNone/>
              <a:defRPr sz="15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" name="Google Shape;6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07899" y="8507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269399" y="44642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2723" y="4110000"/>
            <a:ext cx="2449999" cy="9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53574" y="4310499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61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174" y="434657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9799" y="420922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1449" y="431742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2723" y="4244225"/>
            <a:ext cx="2449999" cy="9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6" name="Google Shape;46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" name="Google Shape;5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9799" y="420922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07899" y="18727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xima Nova"/>
              <a:buNone/>
              <a:defRPr sz="3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roxima Nova"/>
              <a:buChar char="●"/>
              <a:defRPr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■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●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■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●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roxima Nova"/>
              <a:buChar char="■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ivilrights@uni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Stacia.eggers@uni.ed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y.uni.edu/green-do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life@uni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hrs-leaves@uni.ed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Office of </a:t>
            </a:r>
            <a:r>
              <a:rPr lang="en-US" dirty="0"/>
              <a:t>Civil Rights Compliance </a:t>
            </a:r>
            <a:r>
              <a:rPr lang="en" dirty="0"/>
              <a:t>(O</a:t>
            </a:r>
            <a:r>
              <a:rPr lang="en-US" dirty="0"/>
              <a:t>CRC</a:t>
            </a:r>
            <a:r>
              <a:rPr lang="en" dirty="0"/>
              <a:t>)</a:t>
            </a:r>
            <a:endParaRPr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New Employee Orientation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Consensual Relationships</a:t>
            </a: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311700" y="1444300"/>
            <a:ext cx="3999900" cy="31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Consensual romantic and/or sexual relationships where a power differential exists, whether real or perceived, may constitute sexual harassment.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2"/>
          </p:nvPr>
        </p:nvSpPr>
        <p:spPr>
          <a:xfrm>
            <a:off x="4832400" y="1444375"/>
            <a:ext cx="3999900" cy="31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All University employees are </a:t>
            </a:r>
            <a:r>
              <a:rPr lang="en" b="1">
                <a:solidFill>
                  <a:schemeClr val="dk2"/>
                </a:solidFill>
              </a:rPr>
              <a:t>strongly discouraged</a:t>
            </a:r>
            <a:r>
              <a:rPr lang="en">
                <a:solidFill>
                  <a:schemeClr val="dk2"/>
                </a:solidFill>
              </a:rPr>
              <a:t> from entering into romantic and/or sexual relationships which could lead to the creation of hostile environments.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4661100" y="4670564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Reporting Responsibilities</a:t>
            </a:r>
            <a:endParaRPr dirty="0"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u="sng" dirty="0">
                <a:solidFill>
                  <a:schemeClr val="dk2"/>
                </a:solidFill>
              </a:rPr>
              <a:t>University employees </a:t>
            </a:r>
            <a:r>
              <a:rPr lang="en" dirty="0">
                <a:solidFill>
                  <a:schemeClr val="dk2"/>
                </a:solidFill>
              </a:rPr>
              <a:t>who are aware of or who witness discrimination, harassment, sexual misconduct, or retaliation are </a:t>
            </a:r>
            <a:r>
              <a:rPr lang="en" b="1" dirty="0">
                <a:solidFill>
                  <a:schemeClr val="dk2"/>
                </a:solidFill>
              </a:rPr>
              <a:t>required</a:t>
            </a:r>
            <a:r>
              <a:rPr lang="en" dirty="0">
                <a:solidFill>
                  <a:schemeClr val="dk2"/>
                </a:solidFill>
              </a:rPr>
              <a:t> to promptly report to the Title IX Officer or Deputy Coordinator.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u="sng" dirty="0">
                <a:solidFill>
                  <a:schemeClr val="dk2"/>
                </a:solidFill>
              </a:rPr>
              <a:t>Students</a:t>
            </a:r>
            <a:r>
              <a:rPr lang="en" dirty="0">
                <a:solidFill>
                  <a:schemeClr val="dk2"/>
                </a:solidFill>
              </a:rPr>
              <a:t> who are aware of or who witness discrimination, harassment, sexual misconduct, or retaliation are </a:t>
            </a:r>
            <a:r>
              <a:rPr lang="en" b="1" dirty="0">
                <a:solidFill>
                  <a:schemeClr val="dk2"/>
                </a:solidFill>
              </a:rPr>
              <a:t>encouraged</a:t>
            </a:r>
            <a:r>
              <a:rPr lang="en" dirty="0">
                <a:solidFill>
                  <a:schemeClr val="dk2"/>
                </a:solidFill>
              </a:rPr>
              <a:t> to promptly report to the Title IX Officer or Deputy Coordinator.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0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</a:pPr>
            <a:r>
              <a:rPr lang="en" u="sng" dirty="0">
                <a:solidFill>
                  <a:schemeClr val="dk2"/>
                </a:solidFill>
              </a:rPr>
              <a:t>Student employees </a:t>
            </a:r>
            <a:r>
              <a:rPr lang="en" dirty="0">
                <a:solidFill>
                  <a:schemeClr val="dk2"/>
                </a:solidFill>
              </a:rPr>
              <a:t>are </a:t>
            </a:r>
            <a:r>
              <a:rPr lang="en" b="1" dirty="0">
                <a:solidFill>
                  <a:schemeClr val="dk2"/>
                </a:solidFill>
              </a:rPr>
              <a:t>required</a:t>
            </a:r>
            <a:r>
              <a:rPr lang="en" dirty="0">
                <a:solidFill>
                  <a:schemeClr val="dk2"/>
                </a:solidFill>
              </a:rPr>
              <a:t> to report issues that fall within the context of their on-campus employment.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4661100" y="4652925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29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Reporting</a:t>
            </a:r>
            <a:endParaRPr sz="5000" dirty="0"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2"/>
          </p:nvPr>
        </p:nvSpPr>
        <p:spPr>
          <a:xfrm>
            <a:off x="4931880" y="47274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Where are the Title IX Officer and Deputies?</a:t>
            </a:r>
            <a:endParaRPr dirty="0"/>
          </a:p>
          <a:p>
            <a:pPr marL="59055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rPr lang="en" sz="1500" dirty="0"/>
              <a:t>Office of </a:t>
            </a:r>
            <a:r>
              <a:rPr lang="en-US" sz="1500" dirty="0"/>
              <a:t>Civil Rights Compliance </a:t>
            </a:r>
          </a:p>
          <a:p>
            <a:pPr marL="1047750" lvl="2" indent="0">
              <a:lnSpc>
                <a:spcPct val="100000"/>
              </a:lnSpc>
              <a:spcBef>
                <a:spcPts val="1000"/>
              </a:spcBef>
              <a:buSzPts val="1500"/>
              <a:buNone/>
            </a:pPr>
            <a:r>
              <a:rPr lang="en" sz="1500" dirty="0"/>
              <a:t>Gilchrist 117</a:t>
            </a:r>
          </a:p>
          <a:p>
            <a:pPr marL="1047750" lvl="2" indent="0">
              <a:lnSpc>
                <a:spcPct val="100000"/>
              </a:lnSpc>
              <a:spcBef>
                <a:spcPts val="1000"/>
              </a:spcBef>
              <a:buSzPts val="1500"/>
              <a:buNone/>
            </a:pPr>
            <a:r>
              <a:rPr lang="en" sz="1500" dirty="0"/>
              <a:t>319.273.2846</a:t>
            </a:r>
          </a:p>
          <a:p>
            <a:pPr marL="1047750" lvl="2" indent="0">
              <a:lnSpc>
                <a:spcPct val="100000"/>
              </a:lnSpc>
              <a:spcBef>
                <a:spcPts val="1000"/>
              </a:spcBef>
              <a:buSzPts val="1500"/>
              <a:buNone/>
            </a:pPr>
            <a:r>
              <a:rPr lang="en" sz="1500" dirty="0">
                <a:hlinkClick r:id="rId3"/>
              </a:rPr>
              <a:t>civilrights@uni.edu</a:t>
            </a:r>
            <a:endParaRPr lang="en" sz="1500" dirty="0"/>
          </a:p>
          <a:p>
            <a:pPr marL="590550" lvl="1" indent="0">
              <a:lnSpc>
                <a:spcPct val="100000"/>
              </a:lnSpc>
              <a:spcBef>
                <a:spcPts val="1000"/>
              </a:spcBef>
              <a:buSzPts val="1500"/>
              <a:buNone/>
            </a:pPr>
            <a:r>
              <a:rPr lang="en" sz="1500" dirty="0"/>
              <a:t>Athletics – Deputy Coordinator</a:t>
            </a:r>
          </a:p>
          <a:p>
            <a:pPr marL="1047750" lvl="2" indent="0">
              <a:lnSpc>
                <a:spcPct val="100000"/>
              </a:lnSpc>
              <a:spcBef>
                <a:spcPts val="1000"/>
              </a:spcBef>
              <a:buSzPts val="1500"/>
              <a:buNone/>
            </a:pPr>
            <a:r>
              <a:rPr lang="en" sz="1500" dirty="0"/>
              <a:t>HPC 106</a:t>
            </a:r>
          </a:p>
          <a:p>
            <a:pPr marL="1047750" lvl="2" indent="0">
              <a:lnSpc>
                <a:spcPct val="100000"/>
              </a:lnSpc>
              <a:spcBef>
                <a:spcPts val="1000"/>
              </a:spcBef>
              <a:buSzPts val="1500"/>
              <a:buNone/>
            </a:pPr>
            <a:r>
              <a:rPr lang="en" sz="1500" dirty="0"/>
              <a:t>319.273.3326</a:t>
            </a:r>
          </a:p>
          <a:p>
            <a:pPr marL="1047750" lvl="2" indent="0">
              <a:lnSpc>
                <a:spcPct val="100000"/>
              </a:lnSpc>
              <a:spcBef>
                <a:spcPts val="1000"/>
              </a:spcBef>
              <a:buSzPts val="1500"/>
              <a:buNone/>
            </a:pPr>
            <a:r>
              <a:rPr lang="en-US" sz="1500" dirty="0">
                <a:hlinkClick r:id="rId4"/>
              </a:rPr>
              <a:t>S</a:t>
            </a:r>
            <a:r>
              <a:rPr lang="en" sz="1500" dirty="0">
                <a:hlinkClick r:id="rId4"/>
              </a:rPr>
              <a:t>tacia.eggers@uni.edu</a:t>
            </a:r>
            <a:endParaRPr lang="en" sz="1500" dirty="0"/>
          </a:p>
          <a:p>
            <a:pPr marL="133350" indent="0">
              <a:lnSpc>
                <a:spcPct val="100000"/>
              </a:lnSpc>
              <a:spcBef>
                <a:spcPts val="1000"/>
              </a:spcBef>
              <a:buSzPts val="1500"/>
              <a:buNone/>
            </a:pPr>
            <a:r>
              <a:rPr lang="en" dirty="0"/>
              <a:t>Report online at civilrights.uni.edu</a:t>
            </a:r>
          </a:p>
        </p:txBody>
      </p:sp>
      <p:sp>
        <p:nvSpPr>
          <p:cNvPr id="4" name="Google Shape;101;p17">
            <a:extLst>
              <a:ext uri="{FF2B5EF4-FFF2-40B4-BE49-F238E27FC236}">
                <a16:creationId xmlns:a16="http://schemas.microsoft.com/office/drawing/2014/main" id="{747F9301-A98B-4941-86E6-F7F4CCFF5296}"/>
              </a:ext>
            </a:extLst>
          </p:cNvPr>
          <p:cNvSpPr txBox="1"/>
          <p:nvPr/>
        </p:nvSpPr>
        <p:spPr>
          <a:xfrm>
            <a:off x="4310700" y="4568660"/>
            <a:ext cx="45624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29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Reporting</a:t>
            </a:r>
            <a:endParaRPr sz="5000" dirty="0"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Whenever you have a concern </a:t>
            </a:r>
            <a:r>
              <a:rPr lang="en"/>
              <a:t>or questions </a:t>
            </a:r>
            <a:r>
              <a:rPr lang="en" dirty="0"/>
              <a:t>about discriminatory issues, you should contact O</a:t>
            </a:r>
            <a:r>
              <a:rPr lang="en-US" dirty="0"/>
              <a:t>CRC</a:t>
            </a:r>
            <a:r>
              <a:rPr lang="en" dirty="0"/>
              <a:t> as soon as possible.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We Listen. We Present Options.</a:t>
            </a:r>
            <a:br>
              <a:rPr lang="en" b="1" dirty="0"/>
            </a:br>
            <a:r>
              <a:rPr lang="en" b="1" dirty="0"/>
              <a:t>We Resolve Issues on a            Case-by-Case Basis.</a:t>
            </a:r>
            <a:endParaRPr b="1" dirty="0"/>
          </a:p>
        </p:txBody>
      </p:sp>
      <p:sp>
        <p:nvSpPr>
          <p:cNvPr id="4" name="Google Shape;101;p17">
            <a:extLst>
              <a:ext uri="{FF2B5EF4-FFF2-40B4-BE49-F238E27FC236}">
                <a16:creationId xmlns:a16="http://schemas.microsoft.com/office/drawing/2014/main" id="{86987115-3DB5-4C21-994B-88B8F7E6E8C3}"/>
              </a:ext>
            </a:extLst>
          </p:cNvPr>
          <p:cNvSpPr txBox="1"/>
          <p:nvPr/>
        </p:nvSpPr>
        <p:spPr>
          <a:xfrm>
            <a:off x="4310700" y="4568660"/>
            <a:ext cx="45624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29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civilrights</a:t>
            </a:r>
            <a:r>
              <a:rPr lang="en" sz="3600" dirty="0"/>
              <a:t>.uni.edu</a:t>
            </a:r>
            <a:endParaRPr sz="3600" dirty="0"/>
          </a:p>
        </p:txBody>
      </p:sp>
      <p:sp>
        <p:nvSpPr>
          <p:cNvPr id="4" name="Google Shape;101;p17">
            <a:extLst>
              <a:ext uri="{FF2B5EF4-FFF2-40B4-BE49-F238E27FC236}">
                <a16:creationId xmlns:a16="http://schemas.microsoft.com/office/drawing/2014/main" id="{4CB48E60-7CDE-498A-B829-BE71319DA62F}"/>
              </a:ext>
            </a:extLst>
          </p:cNvPr>
          <p:cNvSpPr txBox="1"/>
          <p:nvPr/>
        </p:nvSpPr>
        <p:spPr>
          <a:xfrm>
            <a:off x="4310700" y="4568660"/>
            <a:ext cx="45624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 descr="A screenshot of a computer">
            <a:extLst>
              <a:ext uri="{FF2B5EF4-FFF2-40B4-BE49-F238E27FC236}">
                <a16:creationId xmlns:a16="http://schemas.microsoft.com/office/drawing/2014/main" id="{1D00E038-A920-2944-A5AC-1D7EE7AF9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916" y="1125414"/>
            <a:ext cx="4296407" cy="206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04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29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/>
              <a:t>safety.uni.edu</a:t>
            </a:r>
            <a:endParaRPr sz="4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C1302-8DC3-4432-900B-6AF421637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076" y="267286"/>
            <a:ext cx="4217496" cy="3272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86E9E5-7B23-4F43-BE68-1B3A9C079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906" b="3129"/>
          <a:stretch/>
        </p:blipFill>
        <p:spPr>
          <a:xfrm>
            <a:off x="4769702" y="3610123"/>
            <a:ext cx="4164734" cy="1243232"/>
          </a:xfrm>
          <a:prstGeom prst="rect">
            <a:avLst/>
          </a:prstGeom>
        </p:spPr>
      </p:pic>
      <p:sp>
        <p:nvSpPr>
          <p:cNvPr id="7" name="Google Shape;458;p27">
            <a:extLst>
              <a:ext uri="{FF2B5EF4-FFF2-40B4-BE49-F238E27FC236}">
                <a16:creationId xmlns:a16="http://schemas.microsoft.com/office/drawing/2014/main" id="{29DB324F-1801-49F7-BE8E-2F2FC078D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0307" y="3759366"/>
            <a:ext cx="302093" cy="116283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 w="762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Training Assignment</a:t>
            </a:r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2"/>
                </a:solidFill>
              </a:rPr>
              <a:t>Refer to your assignment email for login directions.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2"/>
                </a:solidFill>
              </a:rPr>
              <a:t>Always available at t</a:t>
            </a:r>
            <a:r>
              <a:rPr lang="en" dirty="0">
                <a:solidFill>
                  <a:schemeClr val="dk2"/>
                </a:solidFill>
              </a:rPr>
              <a:t>raining.uni.edu</a:t>
            </a:r>
            <a:endParaRPr lang="en-US" dirty="0">
              <a:solidFill>
                <a:schemeClr val="dk2"/>
              </a:solidFill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2"/>
                </a:solidFill>
              </a:rPr>
              <a:t>You can stop and start the assignment at your convenience.</a:t>
            </a:r>
            <a:endParaRPr dirty="0">
              <a:solidFill>
                <a:schemeClr val="dk2"/>
              </a:solidFill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2"/>
                </a:solidFill>
              </a:rPr>
              <a:t>Call OC</a:t>
            </a:r>
            <a:r>
              <a:rPr lang="en-US" dirty="0">
                <a:solidFill>
                  <a:schemeClr val="dk2"/>
                </a:solidFill>
              </a:rPr>
              <a:t>RC</a:t>
            </a:r>
            <a:r>
              <a:rPr lang="en" dirty="0">
                <a:solidFill>
                  <a:schemeClr val="dk2"/>
                </a:solidFill>
              </a:rPr>
              <a:t> (319-273-2846) with any questions.</a:t>
            </a:r>
            <a:endParaRPr dirty="0">
              <a:solidFill>
                <a:schemeClr val="dk2"/>
              </a:solidFill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2"/>
                </a:solidFill>
              </a:rPr>
              <a:t>Employees are expected to complete training at least once every two years.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229500" y="4568875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logo with white text">
            <a:extLst>
              <a:ext uri="{FF2B5EF4-FFF2-40B4-BE49-F238E27FC236}">
                <a16:creationId xmlns:a16="http://schemas.microsoft.com/office/drawing/2014/main" id="{6E4BD8E5-6359-46D7-9A79-62BFF6303F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90" b="31651"/>
          <a:stretch/>
        </p:blipFill>
        <p:spPr>
          <a:xfrm>
            <a:off x="2423158" y="312367"/>
            <a:ext cx="4297682" cy="154569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37A33E-B42C-4F9A-857D-96C91ED93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832" y="1858060"/>
            <a:ext cx="7742335" cy="2487169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>
                <a:solidFill>
                  <a:schemeClr val="dk2"/>
                </a:solidFill>
              </a:rPr>
              <a:t>Green Dot is an NISG-sponsored bystander intervention program focused on gender violence prevention. The goal of Green Dot is to decrease the likelihood of sexual assault, stalking, dating and domestic abuse. </a:t>
            </a:r>
          </a:p>
          <a:p>
            <a:pPr marL="114300" indent="0" algn="ctr">
              <a:buNone/>
            </a:pPr>
            <a:endParaRPr lang="en-US" dirty="0">
              <a:solidFill>
                <a:schemeClr val="dk2"/>
              </a:solidFill>
            </a:endParaRPr>
          </a:p>
          <a:p>
            <a:pPr marL="114300" indent="0" algn="ctr">
              <a:buNone/>
            </a:pPr>
            <a:r>
              <a:rPr lang="en-US" dirty="0">
                <a:solidFill>
                  <a:schemeClr val="dk2"/>
                </a:solidFill>
              </a:rPr>
              <a:t>All student, staff, and faculty are encouraged to get involved. </a:t>
            </a:r>
          </a:p>
          <a:p>
            <a:pPr marL="114300" indent="0" algn="ctr">
              <a:buNone/>
            </a:pPr>
            <a:r>
              <a:rPr lang="en-US" dirty="0">
                <a:solidFill>
                  <a:schemeClr val="dk2"/>
                </a:solidFill>
              </a:rPr>
              <a:t>Attend a Green Dot Training – sign up at 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greendot.uni.edu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4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Functions of </a:t>
            </a:r>
            <a:r>
              <a:rPr lang="en-US" dirty="0"/>
              <a:t>OCRC</a:t>
            </a:r>
            <a:endParaRPr dirty="0"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Oversee equal opportunit</a:t>
            </a:r>
            <a:r>
              <a:rPr lang="en-US" dirty="0">
                <a:solidFill>
                  <a:schemeClr val="dk2"/>
                </a:solidFill>
              </a:rPr>
              <a:t>y efforts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Resolve issues of Harassment and Discrimination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Serve as liaison to outside agencies regarding civil rights complaints and contract compliance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Coordinate Title IX, Title VII, and ADA efforts on campus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Report to the University President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426027" y="4568875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OCRC</a:t>
            </a:r>
            <a:endParaRPr dirty="0"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dirty="0">
                <a:solidFill>
                  <a:schemeClr val="dk2"/>
                </a:solidFill>
              </a:rPr>
              <a:t>We cultivate a culture of respect by honoring individuals’ civil rights within our campus community.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endParaRPr lang="en-US" sz="1400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dirty="0">
                <a:solidFill>
                  <a:schemeClr val="dk2"/>
                </a:solidFill>
              </a:rPr>
              <a:t>Value statements: 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b="1" dirty="0">
                <a:solidFill>
                  <a:schemeClr val="dk2"/>
                </a:solidFill>
              </a:rPr>
              <a:t>Approachable. </a:t>
            </a:r>
            <a:r>
              <a:rPr lang="en-US" dirty="0">
                <a:solidFill>
                  <a:schemeClr val="dk2"/>
                </a:solidFill>
              </a:rPr>
              <a:t>Seek to understand and offer compassion. 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b="1" dirty="0">
                <a:solidFill>
                  <a:schemeClr val="dk2"/>
                </a:solidFill>
              </a:rPr>
              <a:t>Neutral. </a:t>
            </a:r>
            <a:r>
              <a:rPr lang="en-US" dirty="0">
                <a:solidFill>
                  <a:schemeClr val="dk2"/>
                </a:solidFill>
              </a:rPr>
              <a:t>Share information, resources, and options in an impartial manner. 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b="1" dirty="0">
                <a:solidFill>
                  <a:schemeClr val="dk2"/>
                </a:solidFill>
              </a:rPr>
              <a:t>Fairness. </a:t>
            </a:r>
            <a:r>
              <a:rPr lang="en-US" dirty="0">
                <a:solidFill>
                  <a:schemeClr val="dk2"/>
                </a:solidFill>
              </a:rPr>
              <a:t>Provide a process where everyone is heard and valued. 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b="1" dirty="0">
                <a:solidFill>
                  <a:schemeClr val="dk2"/>
                </a:solidFill>
              </a:rPr>
              <a:t>Integrity. </a:t>
            </a:r>
            <a:r>
              <a:rPr lang="en-US" dirty="0">
                <a:solidFill>
                  <a:schemeClr val="dk2"/>
                </a:solidFill>
              </a:rPr>
              <a:t>Commit to transparency and honesty. 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b="1" dirty="0">
                <a:solidFill>
                  <a:schemeClr val="dk2"/>
                </a:solidFill>
              </a:rPr>
              <a:t>Respect. </a:t>
            </a:r>
            <a:r>
              <a:rPr lang="en-US" dirty="0">
                <a:solidFill>
                  <a:schemeClr val="dk2"/>
                </a:solidFill>
              </a:rPr>
              <a:t>Show kindness by honoring the feelings, wishes, and rights of others. 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426027" y="4568875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43638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is...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2"/>
                </a:solidFill>
              </a:rPr>
              <a:t>Discrimination</a:t>
            </a:r>
            <a:endParaRPr sz="1500" b="1"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Occurs when an individual is treated adversely because of their membership in a protected class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2"/>
                </a:solidFill>
              </a:rPr>
              <a:t>Harassment</a:t>
            </a:r>
            <a:endParaRPr sz="1500" b="1"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Unwelcome behavior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Creates a hostile or intimidating environment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Makes it difficult or impossible to learn or work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2"/>
                </a:solidFill>
              </a:rPr>
              <a:t>Retaliation</a:t>
            </a:r>
            <a:endParaRPr sz="1500" b="1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Taking adverse action against someone participating in a protected activity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Action taken because of their participation in that protected activity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4832400" y="2975675"/>
            <a:ext cx="3999900" cy="18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Policy 13.02 -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Discrimination,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Harassment, and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Sexual Misconduct</a:t>
            </a:r>
            <a:endParaRPr sz="2000" dirty="0"/>
          </a:p>
        </p:txBody>
      </p:sp>
      <p:sp>
        <p:nvSpPr>
          <p:cNvPr id="86" name="Google Shape;86;p15"/>
          <p:cNvSpPr txBox="1"/>
          <p:nvPr/>
        </p:nvSpPr>
        <p:spPr>
          <a:xfrm>
            <a:off x="4489800" y="4619986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C</a:t>
            </a:r>
            <a:r>
              <a:rPr lang="en-US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ivil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Protected Characteristics</a:t>
            </a:r>
            <a:endParaRPr dirty="0"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311701" y="10000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Age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Color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Creed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Disability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Ethnicity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Genetic Information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Marital Status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National Origin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Political Affiliation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Pregnancy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Race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Religion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Sex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Sexual Orientation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Veteran or Military Status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Any other Basis Protected by Federal and/or State Law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572000" y="4652925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79BEEDE5-EDB3-C8E0-F6FE-6C0B3886B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>
            <a:extLst>
              <a:ext uri="{FF2B5EF4-FFF2-40B4-BE49-F238E27FC236}">
                <a16:creationId xmlns:a16="http://schemas.microsoft.com/office/drawing/2014/main" id="{4179547B-FD55-9E38-E1F2-A888761548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Iowa Law: Pregnancy Rights</a:t>
            </a:r>
            <a:endParaRPr dirty="0"/>
          </a:p>
        </p:txBody>
      </p:sp>
      <p:sp>
        <p:nvSpPr>
          <p:cNvPr id="76" name="Google Shape;76;p14">
            <a:extLst>
              <a:ext uri="{FF2B5EF4-FFF2-40B4-BE49-F238E27FC236}">
                <a16:creationId xmlns:a16="http://schemas.microsoft.com/office/drawing/2014/main" id="{715049C5-8630-A479-0D7F-DE113EA9B4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03055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dirty="0">
                <a:solidFill>
                  <a:schemeClr val="dk2"/>
                </a:solidFill>
              </a:rPr>
              <a:t>Students who are pregnant: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sz="1300" dirty="0">
                <a:solidFill>
                  <a:schemeClr val="dk2"/>
                </a:solidFill>
              </a:rPr>
              <a:t>Division of Student Life</a:t>
            </a:r>
          </a:p>
          <a:p>
            <a:pPr lvl="2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sz="1300" dirty="0">
                <a:solidFill>
                  <a:schemeClr val="dk2"/>
                </a:solidFill>
              </a:rPr>
              <a:t>102 Gilchrist Hall</a:t>
            </a:r>
          </a:p>
          <a:p>
            <a:pPr lvl="2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sz="13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studentlife@uni.edu</a:t>
            </a:r>
            <a:endParaRPr lang="en-US" sz="1300" dirty="0">
              <a:solidFill>
                <a:schemeClr val="tx1"/>
              </a:solidFill>
            </a:endParaRPr>
          </a:p>
          <a:p>
            <a:pPr lvl="2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sz="1300" dirty="0">
                <a:solidFill>
                  <a:schemeClr val="dk2"/>
                </a:solidFill>
              </a:rPr>
              <a:t>(319)273-2332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dirty="0">
                <a:solidFill>
                  <a:schemeClr val="dk2"/>
                </a:solidFill>
              </a:rPr>
              <a:t>Employees who are pregnant: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sz="1300" dirty="0">
                <a:solidFill>
                  <a:schemeClr val="dk2"/>
                </a:solidFill>
              </a:rPr>
              <a:t>Human Resource Services </a:t>
            </a:r>
          </a:p>
          <a:p>
            <a:pPr lvl="2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sz="1300" dirty="0">
                <a:solidFill>
                  <a:schemeClr val="dk2"/>
                </a:solidFill>
              </a:rPr>
              <a:t>027 Gilchrist Hall</a:t>
            </a:r>
          </a:p>
          <a:p>
            <a:pPr lvl="2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sz="13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hrs-leaves@uni.edu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</a:p>
          <a:p>
            <a:pPr lvl="2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sz="1300" dirty="0">
                <a:solidFill>
                  <a:schemeClr val="dk2"/>
                </a:solidFill>
              </a:rPr>
              <a:t>(319)273-2927</a:t>
            </a:r>
          </a:p>
        </p:txBody>
      </p:sp>
      <p:sp>
        <p:nvSpPr>
          <p:cNvPr id="77" name="Google Shape;77;p14">
            <a:extLst>
              <a:ext uri="{FF2B5EF4-FFF2-40B4-BE49-F238E27FC236}">
                <a16:creationId xmlns:a16="http://schemas.microsoft.com/office/drawing/2014/main" id="{0962FC12-8ADF-BA11-BF03-3E955930425D}"/>
              </a:ext>
            </a:extLst>
          </p:cNvPr>
          <p:cNvSpPr txBox="1"/>
          <p:nvPr/>
        </p:nvSpPr>
        <p:spPr>
          <a:xfrm>
            <a:off x="426027" y="4568875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68555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29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Title IX</a:t>
            </a:r>
            <a:endParaRPr sz="5000"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Prohibits discrimination based on sex in </a:t>
            </a:r>
            <a:r>
              <a:rPr lang="en" b="1"/>
              <a:t>all </a:t>
            </a:r>
            <a:r>
              <a:rPr lang="en"/>
              <a:t>programs and activities of the University.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institutional responsibility is to provide prompt and effective remedy once we have knowledge of allegations related to such discrimination.</a:t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4310700" y="4568660"/>
            <a:ext cx="45624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Sexual Misconduct</a:t>
            </a: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Includes the Following:</a:t>
            </a:r>
            <a:endParaRPr b="1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Quid Pro Quo Sexual Harassment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Hostile Environment Sexual Harassment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Sexual Assault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Dating Violence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Domestic Violence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Stalking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Sexual Exploitation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229500" y="4652925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Consent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311700" y="101671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Knowing, voluntary, and clear permission to engage in mutually agreed-upon sexual activity.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It is the responsibility of each party to ensure that the other has consented before engaging in the activity.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An individual can withdraw consent at any time.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103910" y="4652925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nther Purple">
  <a:themeElements>
    <a:clrScheme name="Plum">
      <a:dk1>
        <a:srgbClr val="500778"/>
      </a:dk1>
      <a:lt1>
        <a:srgbClr val="FFFFFF"/>
      </a:lt1>
      <a:dk2>
        <a:srgbClr val="000000"/>
      </a:dk2>
      <a:lt2>
        <a:srgbClr val="7F7F7F"/>
      </a:lt2>
      <a:accent1>
        <a:srgbClr val="2E1A47"/>
      </a:accent1>
      <a:accent2>
        <a:srgbClr val="500778"/>
      </a:accent2>
      <a:accent3>
        <a:srgbClr val="AC4FC6"/>
      </a:accent3>
      <a:accent4>
        <a:srgbClr val="FFB500"/>
      </a:accent4>
      <a:accent5>
        <a:srgbClr val="5CB8B2"/>
      </a:accent5>
      <a:accent6>
        <a:srgbClr val="E5E1E6"/>
      </a:accent6>
      <a:hlink>
        <a:srgbClr val="C6DAE7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4313</TotalTime>
  <Words>802</Words>
  <Application>Microsoft Office PowerPoint</Application>
  <PresentationFormat>On-screen Show (16:9)</PresentationFormat>
  <Paragraphs>122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Source Sans Pro</vt:lpstr>
      <vt:lpstr>Georgia</vt:lpstr>
      <vt:lpstr>Proxima Nova</vt:lpstr>
      <vt:lpstr>Panther Purple</vt:lpstr>
      <vt:lpstr>Office of Civil Rights Compliance (OCRC)</vt:lpstr>
      <vt:lpstr>Functions of OCRC</vt:lpstr>
      <vt:lpstr>OCRC</vt:lpstr>
      <vt:lpstr>What is...</vt:lpstr>
      <vt:lpstr>Protected Characteristics</vt:lpstr>
      <vt:lpstr>Iowa Law: Pregnancy Rights</vt:lpstr>
      <vt:lpstr>Title IX</vt:lpstr>
      <vt:lpstr>Sexual Misconduct</vt:lpstr>
      <vt:lpstr>Consent</vt:lpstr>
      <vt:lpstr>Consensual Relationships</vt:lpstr>
      <vt:lpstr>Reporting Responsibilities</vt:lpstr>
      <vt:lpstr>Reporting</vt:lpstr>
      <vt:lpstr>Reporting</vt:lpstr>
      <vt:lpstr>civilrights.uni.edu</vt:lpstr>
      <vt:lpstr>safety.uni.edu</vt:lpstr>
      <vt:lpstr>Online Training Assignment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Compliance and Equity Management (OCEM)</dc:title>
  <dc:creator>Leah K Gutknecht</dc:creator>
  <cp:lastModifiedBy>Brenda White</cp:lastModifiedBy>
  <cp:revision>26</cp:revision>
  <dcterms:modified xsi:type="dcterms:W3CDTF">2025-09-16T15:08:32Z</dcterms:modified>
</cp:coreProperties>
</file>