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72" r:id="rId6"/>
    <p:sldId id="281" r:id="rId7"/>
    <p:sldId id="273" r:id="rId8"/>
    <p:sldId id="274" r:id="rId9"/>
    <p:sldId id="263" r:id="rId10"/>
    <p:sldId id="275" r:id="rId11"/>
    <p:sldId id="276" r:id="rId12"/>
    <p:sldId id="265" r:id="rId13"/>
    <p:sldId id="279" r:id="rId14"/>
    <p:sldId id="280" r:id="rId15"/>
    <p:sldId id="277" r:id="rId16"/>
    <p:sldId id="278" r:id="rId17"/>
    <p:sldId id="271" r:id="rId18"/>
    <p:sldId id="283" r:id="rId19"/>
    <p:sldId id="28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579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2913" y="3663676"/>
            <a:ext cx="2778184" cy="10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2913" y="3663676"/>
            <a:ext cx="2778184" cy="10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275" y="43888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96">
          <p15:clr>
            <a:srgbClr val="FA7B17"/>
          </p15:clr>
        </p15:guide>
        <p15:guide id="2" pos="255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275" y="43888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275" y="43888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4675" y="43888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1975" y="1800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475" y="52725"/>
            <a:ext cx="2002376" cy="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5774" y="1646913"/>
            <a:ext cx="4712451" cy="18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3225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/>
            <a:r>
              <a:rPr lang="en-US" sz="3600" b="1" dirty="0">
                <a:solidFill>
                  <a:srgbClr val="552579"/>
                </a:solidFill>
              </a:rPr>
              <a:t>New Employee Orientation:</a:t>
            </a:r>
            <a:br>
              <a:rPr lang="en-US" sz="3600" b="1" dirty="0">
                <a:solidFill>
                  <a:srgbClr val="552579"/>
                </a:solidFill>
              </a:rPr>
            </a:br>
            <a:r>
              <a:rPr lang="en-US" sz="3600" b="1" dirty="0">
                <a:solidFill>
                  <a:srgbClr val="552579"/>
                </a:solidFill>
              </a:rPr>
              <a:t>Payroll and UNI Works</a:t>
            </a:r>
            <a:endParaRPr sz="3600" dirty="0">
              <a:solidFill>
                <a:srgbClr val="552579"/>
              </a:solidFill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8" y="230542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552579"/>
                </a:solidFill>
              </a:rPr>
              <a:t>Jill Thrasher, Payroll Manager</a:t>
            </a:r>
            <a:endParaRPr sz="1800" dirty="0">
              <a:solidFill>
                <a:srgbClr val="5525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ABB2-C3D2-429F-B8F8-D8000584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Time App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4FF74-EF1F-45C1-AE31-01E0F42E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29" y="1419029"/>
            <a:ext cx="7378280" cy="19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A9B4-6797-4077-84F2-DB14B740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Time Tracking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D3CF7-37AF-40FE-AE4F-9FF04D0D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00" y="1087332"/>
            <a:ext cx="6639524" cy="29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552579"/>
                </a:solidFill>
              </a:rPr>
              <a:t>Absence Balances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157" y="1108732"/>
            <a:ext cx="5673070" cy="3416400"/>
          </a:xfrm>
        </p:spPr>
        <p:txBody>
          <a:bodyPr/>
          <a:lstStyle/>
          <a:p>
            <a:r>
              <a:rPr lang="en-US" dirty="0">
                <a:solidFill>
                  <a:srgbClr val="552579"/>
                </a:solidFill>
              </a:rPr>
              <a:t>Who gets vacation and sick leave?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How much time? 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When does it start?  Holidays/Off Duty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Use the month AFTER it’s earned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7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3F56-0795-4000-8423-63B743E6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Absence Balance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649B-A8C7-4651-BF30-8F69EB18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7" y="974897"/>
            <a:ext cx="1717459" cy="138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1132A-90DC-40CB-B76C-4867164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53" y="1449946"/>
            <a:ext cx="7237046" cy="28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9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43A4C-EDE8-4FA9-A37C-7AD73C3B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Max Balance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EB651-86D9-4AA2-A678-1E94019B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0" y="1727305"/>
            <a:ext cx="7753350" cy="16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4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42A2-8784-4B58-926E-695BD12B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Absences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88F72-8AA8-4749-8A70-F6500216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48" y="1289538"/>
            <a:ext cx="6924222" cy="22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1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A4DB-AA82-4EC3-B88B-F273B9B5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Request Absence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B2781-87F5-4B48-A4A6-53FA5DEC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11" y="1017725"/>
            <a:ext cx="4957078" cy="2389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5A4D34-D1BD-46C3-BF67-1DAF65EF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83" y="2373908"/>
            <a:ext cx="2604896" cy="12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289D1-5B3E-478D-B782-0302DAE6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891" y="3446585"/>
            <a:ext cx="4318777" cy="154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ID Charges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6B42E-F994-4DCC-8B54-B07D935F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17" y="1073353"/>
            <a:ext cx="3888671" cy="24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0BCA-8B5F-80D1-34A6-8F324B3C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55600"/>
            <a:ext cx="5043082" cy="7557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Payroll Deduction of I.D. charges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B4656-DB29-6A95-D259-2A2A539EF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2701664" cy="1997836"/>
          </a:xfrm>
        </p:spPr>
        <p:txBody>
          <a:bodyPr/>
          <a:lstStyle/>
          <a:p>
            <a:r>
              <a:rPr lang="en-US" dirty="0">
                <a:solidFill>
                  <a:srgbClr val="552579"/>
                </a:solidFill>
              </a:rPr>
              <a:t>One-time authorization to allow UNI to deduct ID charges from your paycheck</a:t>
            </a:r>
          </a:p>
          <a:p>
            <a:r>
              <a:rPr lang="en-US" dirty="0">
                <a:solidFill>
                  <a:srgbClr val="552579"/>
                </a:solidFill>
              </a:rPr>
              <a:t>GET app</a:t>
            </a:r>
          </a:p>
          <a:p>
            <a:r>
              <a:rPr lang="en-US" dirty="0">
                <a:solidFill>
                  <a:srgbClr val="552579"/>
                </a:solidFill>
              </a:rPr>
              <a:t>OBO Service Hub/Payroll Deductions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BCF5B-9395-E036-1FFC-479E837D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45" y="2169404"/>
            <a:ext cx="4376009" cy="24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9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9F54-61F6-AA82-9428-8403B87A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552579"/>
                </a:solidFill>
              </a:rPr>
              <a:t>How to contact us: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4063-557F-48C4-D34F-6B863A58C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552579"/>
                </a:solidFill>
              </a:rPr>
              <a:t>UNI Home page/Menu/A–Z Index/P/Payroll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Business Operations Web Page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Business Operations Service Hub Page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Payroll@uni.edu</a:t>
            </a:r>
          </a:p>
          <a:p>
            <a:endParaRPr lang="en-US" dirty="0"/>
          </a:p>
          <a:p>
            <a:r>
              <a:rPr lang="en-US" dirty="0">
                <a:solidFill>
                  <a:srgbClr val="552579"/>
                </a:solidFill>
              </a:rPr>
              <a:t>Payroll (319)273-2162</a:t>
            </a:r>
            <a:r>
              <a:rPr lang="en-US">
                <a:solidFill>
                  <a:srgbClr val="552579"/>
                </a:solidFill>
              </a:rPr>
              <a:t>, option 2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28B7B-B8DF-DCAC-9FC9-6246CA5153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CA81D-1ADD-4B22-5BCE-F181859C6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50" y="2944091"/>
            <a:ext cx="3443603" cy="168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DBD7C4-0526-6F59-A716-CF903B06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3376"/>
            <a:ext cx="3385251" cy="1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555600"/>
            <a:ext cx="2808000" cy="61015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2579"/>
                </a:solidFill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252425"/>
            <a:ext cx="6336118" cy="33165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52579"/>
                </a:solidFill>
              </a:rPr>
              <a:t>General Payroll Information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52579"/>
                </a:solidFill>
              </a:rPr>
              <a:t>Navigating UNI Works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52579"/>
                </a:solidFill>
              </a:rPr>
              <a:t>Pay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52579"/>
                </a:solidFill>
              </a:rPr>
              <a:t>Time Tracking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552579"/>
                </a:solidFill>
              </a:rPr>
              <a:t>Absences &amp; Time Off Balances</a:t>
            </a:r>
          </a:p>
        </p:txBody>
      </p:sp>
    </p:spTree>
    <p:extLst>
      <p:ext uri="{BB962C8B-B14F-4D97-AF65-F5344CB8AC3E}">
        <p14:creationId xmlns:p14="http://schemas.microsoft.com/office/powerpoint/2010/main" val="247454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7501"/>
            <a:ext cx="8520600" cy="5727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552579"/>
                </a:solidFill>
              </a:rPr>
              <a:t>General Payroll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olidFill>
                <a:srgbClr val="552579"/>
              </a:solidFill>
            </a:endParaRPr>
          </a:p>
          <a:p>
            <a:r>
              <a:rPr lang="en-US" sz="2400" dirty="0">
                <a:solidFill>
                  <a:srgbClr val="552579"/>
                </a:solidFill>
              </a:rPr>
              <a:t>103 Gilchrist</a:t>
            </a:r>
          </a:p>
          <a:p>
            <a:endParaRPr lang="en-US" sz="2400" dirty="0">
              <a:solidFill>
                <a:srgbClr val="552579"/>
              </a:solidFill>
            </a:endParaRPr>
          </a:p>
          <a:p>
            <a:r>
              <a:rPr lang="en-US" sz="2400" dirty="0">
                <a:solidFill>
                  <a:srgbClr val="552579"/>
                </a:solidFill>
              </a:rPr>
              <a:t>Office of Business Operations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 flipH="1">
            <a:off x="8832300" y="1152475"/>
            <a:ext cx="60348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3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38" y="265668"/>
            <a:ext cx="7062973" cy="834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552579"/>
                </a:solidFill>
              </a:rPr>
              <a:t>General Payroll Information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0593" y="1579173"/>
            <a:ext cx="3420241" cy="3179400"/>
          </a:xfrm>
        </p:spPr>
        <p:txBody>
          <a:bodyPr/>
          <a:lstStyle/>
          <a:p>
            <a:r>
              <a:rPr lang="en-US" sz="2000" dirty="0">
                <a:solidFill>
                  <a:srgbClr val="552579"/>
                </a:solidFill>
              </a:rPr>
              <a:t>When is payday?</a:t>
            </a:r>
          </a:p>
          <a:p>
            <a:endParaRPr lang="en-US" sz="2000" dirty="0">
              <a:solidFill>
                <a:srgbClr val="552579"/>
              </a:solidFill>
            </a:endParaRPr>
          </a:p>
          <a:p>
            <a:r>
              <a:rPr lang="en-US" sz="2000" dirty="0">
                <a:solidFill>
                  <a:srgbClr val="552579"/>
                </a:solidFill>
              </a:rPr>
              <a:t>Pay periods?</a:t>
            </a:r>
          </a:p>
          <a:p>
            <a:endParaRPr lang="en-US" sz="2000" dirty="0">
              <a:solidFill>
                <a:srgbClr val="552579"/>
              </a:solidFill>
            </a:endParaRPr>
          </a:p>
          <a:p>
            <a:r>
              <a:rPr lang="en-US" sz="1600" dirty="0">
                <a:solidFill>
                  <a:srgbClr val="552579"/>
                </a:solidFill>
              </a:rPr>
              <a:t>UNI Home page/Menu/A–Z Index/P/Payroll</a:t>
            </a:r>
          </a:p>
          <a:p>
            <a:endParaRPr lang="en-US" sz="2000" dirty="0">
              <a:solidFill>
                <a:srgbClr val="552579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563855"/>
              </p:ext>
            </p:extLst>
          </p:nvPr>
        </p:nvGraphicFramePr>
        <p:xfrm>
          <a:off x="5386039" y="739282"/>
          <a:ext cx="3245485" cy="3562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736">
                  <a:extLst>
                    <a:ext uri="{9D8B030D-6E8A-4147-A177-3AD203B41FA5}">
                      <a16:colId xmlns:a16="http://schemas.microsoft.com/office/drawing/2014/main" val="1251154045"/>
                    </a:ext>
                  </a:extLst>
                </a:gridCol>
                <a:gridCol w="1056250">
                  <a:extLst>
                    <a:ext uri="{9D8B030D-6E8A-4147-A177-3AD203B41FA5}">
                      <a16:colId xmlns:a16="http://schemas.microsoft.com/office/drawing/2014/main" val="2844632016"/>
                    </a:ext>
                  </a:extLst>
                </a:gridCol>
                <a:gridCol w="1137499">
                  <a:extLst>
                    <a:ext uri="{9D8B030D-6E8A-4147-A177-3AD203B41FA5}">
                      <a16:colId xmlns:a16="http://schemas.microsoft.com/office/drawing/2014/main" val="1193080428"/>
                    </a:ext>
                  </a:extLst>
                </a:gridCol>
              </a:tblGrid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Begin Date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Date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Payday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4179436417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12/22/2024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1/18/2025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1/31/2025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555003844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1/19/2025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2/15/2025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2/28/2025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2256149758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2/16/2025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3/22/2025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3/31/2025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1765447167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3/23/2025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4/19/2025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4/30/2025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3961096989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4/20/2025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5/17/2025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5/30/2025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1596040318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5/18/2025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6/21/2025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6/30/2025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1812450882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6/22/2025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7/19/2025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7/31/2025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55178474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7/20/2025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8/16/2025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8/29/2025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3354776408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8/17/2025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9/20/2025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9/30/2025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4061868025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9/21/2025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10/18/2025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10/31/2025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1246306705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10/19/2025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11/15/2025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11/26/2025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697143751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11/16/2025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12/20/2025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12/31/2025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1169221117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12/21/2025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1/17/2026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1/30/2026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2114408331"/>
                  </a:ext>
                </a:extLst>
              </a:tr>
              <a:tr h="2374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1/18/2026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2/14/2026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2/27/2026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92" marR="48492" marT="0" marB="0" anchor="b"/>
                </a:tc>
                <a:extLst>
                  <a:ext uri="{0D108BD9-81ED-4DB2-BD59-A6C34878D82A}">
                    <a16:rowId xmlns:a16="http://schemas.microsoft.com/office/drawing/2014/main" val="36155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7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793B-819E-4C4F-B8F1-1E10FC52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Navigating UNI Works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F63174-2F63-4ABA-A138-F505C3FC5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14" y="1145340"/>
            <a:ext cx="6142791" cy="28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7D67-B672-E504-96ED-A25E6F2C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Navigating UNI Works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E8B19-B600-C471-90A0-98129A628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38922-C2A8-FFDB-F84B-B70A0FC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6" y="1242530"/>
            <a:ext cx="2217179" cy="2460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AC7D4-A215-597A-DF72-4AB9D68D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98" y="1350818"/>
            <a:ext cx="3680129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0B1A-5E0B-4FC0-9641-98E6168E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Navigating UNI Works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E97BE-26CA-4D22-B67D-98C0FD1A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994" y="1351598"/>
            <a:ext cx="5627594" cy="30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DEB0-8FC8-428A-982D-3014629F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Pay App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E4185B-4BA3-45FA-B253-EC98CA5B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65" y="1138608"/>
            <a:ext cx="6743700" cy="26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2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52579"/>
                </a:solidFill>
              </a:rPr>
              <a:t>Timecards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2874" y="1152475"/>
            <a:ext cx="5989426" cy="3416400"/>
          </a:xfrm>
        </p:spPr>
        <p:txBody>
          <a:bodyPr/>
          <a:lstStyle/>
          <a:p>
            <a:r>
              <a:rPr lang="en-US" dirty="0">
                <a:solidFill>
                  <a:srgbClr val="552579"/>
                </a:solidFill>
              </a:rPr>
              <a:t>Who completes the timecards?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When is the deadline</a:t>
            </a:r>
          </a:p>
          <a:p>
            <a:endParaRPr lang="en-US" dirty="0">
              <a:solidFill>
                <a:srgbClr val="552579"/>
              </a:solidFill>
            </a:endParaRPr>
          </a:p>
          <a:p>
            <a:r>
              <a:rPr lang="en-US" dirty="0">
                <a:solidFill>
                  <a:srgbClr val="552579"/>
                </a:solidFill>
              </a:rPr>
              <a:t>Why is meeting the deadline so important?</a:t>
            </a:r>
          </a:p>
        </p:txBody>
      </p:sp>
    </p:spTree>
    <p:extLst>
      <p:ext uri="{BB962C8B-B14F-4D97-AF65-F5344CB8AC3E}">
        <p14:creationId xmlns:p14="http://schemas.microsoft.com/office/powerpoint/2010/main" val="89234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6701</TotalTime>
  <Words>247</Words>
  <Application>Microsoft Office PowerPoint</Application>
  <PresentationFormat>On-screen Show (16:9)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Simple Light</vt:lpstr>
      <vt:lpstr>New Employee Orientation: Payroll and UNI Works</vt:lpstr>
      <vt:lpstr>Agenda</vt:lpstr>
      <vt:lpstr>General Payroll Information</vt:lpstr>
      <vt:lpstr>General Payroll Information </vt:lpstr>
      <vt:lpstr>Navigating UNI Works</vt:lpstr>
      <vt:lpstr>Navigating UNI Works</vt:lpstr>
      <vt:lpstr>Navigating UNI Works</vt:lpstr>
      <vt:lpstr>Pay App</vt:lpstr>
      <vt:lpstr>Timecards</vt:lpstr>
      <vt:lpstr>Time App</vt:lpstr>
      <vt:lpstr>Time Tracking</vt:lpstr>
      <vt:lpstr>Absence Balances</vt:lpstr>
      <vt:lpstr>Absence Balance</vt:lpstr>
      <vt:lpstr>Max Balance</vt:lpstr>
      <vt:lpstr>Absences</vt:lpstr>
      <vt:lpstr>Request Absence</vt:lpstr>
      <vt:lpstr>ID Charges</vt:lpstr>
      <vt:lpstr>Payroll Deduction of I.D. charges</vt:lpstr>
      <vt:lpstr>How to 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R Thrasher</dc:creator>
  <cp:lastModifiedBy>Jill Thrasher</cp:lastModifiedBy>
  <cp:revision>45</cp:revision>
  <dcterms:modified xsi:type="dcterms:W3CDTF">2025-01-08T19:28:06Z</dcterms:modified>
</cp:coreProperties>
</file>