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0" r:id="rId2"/>
    <p:sldMasterId id="2147483652" r:id="rId3"/>
  </p:sldMasterIdLst>
  <p:notesMasterIdLst>
    <p:notesMasterId r:id="rId24"/>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Lst>
  <p:sldSz cx="9144000" cy="514826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86532"/>
  </p:normalViewPr>
  <p:slideViewPr>
    <p:cSldViewPr snapToGrid="0">
      <p:cViewPr varScale="1">
        <p:scale>
          <a:sx n="144" d="100"/>
          <a:sy n="144" d="100"/>
        </p:scale>
        <p:origin x="654"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PlaceHolder 1"/>
          <p:cNvSpPr>
            <a:spLocks noGrp="1" noRot="1" noChangeAspect="1"/>
          </p:cNvSpPr>
          <p:nvPr>
            <p:ph type="sldImg"/>
          </p:nvPr>
        </p:nvSpPr>
        <p:spPr>
          <a:xfrm>
            <a:off x="216000" y="812520"/>
            <a:ext cx="7127280" cy="4008960"/>
          </a:xfrm>
          <a:prstGeom prst="rect">
            <a:avLst/>
          </a:prstGeom>
          <a:noFill/>
          <a:ln w="0">
            <a:noFill/>
          </a:ln>
        </p:spPr>
        <p:txBody>
          <a:bodyPr lIns="0" tIns="0" rIns="0" bIns="0" anchor="ctr">
            <a:noAutofit/>
          </a:bodyPr>
          <a:lstStyle/>
          <a:p>
            <a:r>
              <a:rPr lang="en-US" sz="1400" b="0" u="none" strike="noStrike">
                <a:solidFill>
                  <a:srgbClr val="000000"/>
                </a:solidFill>
                <a:uFillTx/>
                <a:latin typeface="Arial"/>
              </a:rPr>
              <a:t>Click to move the slide</a:t>
            </a:r>
          </a:p>
        </p:txBody>
      </p:sp>
      <p:sp>
        <p:nvSpPr>
          <p:cNvPr id="18" name="PlaceHolder 2"/>
          <p:cNvSpPr>
            <a:spLocks noGrp="1"/>
          </p:cNvSpPr>
          <p:nvPr>
            <p:ph type="body"/>
          </p:nvPr>
        </p:nvSpPr>
        <p:spPr>
          <a:xfrm>
            <a:off x="756000" y="5078520"/>
            <a:ext cx="6047640" cy="4811040"/>
          </a:xfrm>
          <a:prstGeom prst="rect">
            <a:avLst/>
          </a:prstGeom>
          <a:noFill/>
          <a:ln w="0">
            <a:noFill/>
          </a:ln>
        </p:spPr>
        <p:txBody>
          <a:bodyPr lIns="0" tIns="0" rIns="0" bIns="0" anchor="t">
            <a:noAutofit/>
          </a:bodyPr>
          <a:lstStyle/>
          <a:p>
            <a:pPr marL="216000" indent="-216000">
              <a:buNone/>
            </a:pPr>
            <a:r>
              <a:rPr lang="en-US" sz="2000" b="0" u="none" strike="noStrike">
                <a:solidFill>
                  <a:srgbClr val="000000"/>
                </a:solidFill>
                <a:uFillTx/>
                <a:latin typeface="Arial"/>
              </a:rPr>
              <a:t>Click to edit the notes format</a:t>
            </a:r>
          </a:p>
        </p:txBody>
      </p:sp>
      <p:sp>
        <p:nvSpPr>
          <p:cNvPr id="19" name="PlaceHolder 3"/>
          <p:cNvSpPr>
            <a:spLocks noGrp="1"/>
          </p:cNvSpPr>
          <p:nvPr>
            <p:ph type="hdr"/>
          </p:nvPr>
        </p:nvSpPr>
        <p:spPr>
          <a:xfrm>
            <a:off x="0" y="0"/>
            <a:ext cx="3280680" cy="534240"/>
          </a:xfrm>
          <a:prstGeom prst="rect">
            <a:avLst/>
          </a:prstGeom>
          <a:noFill/>
          <a:ln w="0">
            <a:noFill/>
          </a:ln>
        </p:spPr>
        <p:txBody>
          <a:bodyPr lIns="0" tIns="0" rIns="0" bIns="0" anchor="t">
            <a:noAutofit/>
          </a:bodyPr>
          <a:lstStyle/>
          <a:p>
            <a:pPr indent="0">
              <a:buNone/>
            </a:pPr>
            <a:r>
              <a:rPr lang="en-US" sz="1400" b="0" u="none" strike="noStrike">
                <a:solidFill>
                  <a:srgbClr val="000000"/>
                </a:solidFill>
                <a:uFillTx/>
                <a:latin typeface="Times New Roman"/>
              </a:rPr>
              <a:t>&lt;header&gt;</a:t>
            </a:r>
          </a:p>
        </p:txBody>
      </p:sp>
      <p:sp>
        <p:nvSpPr>
          <p:cNvPr id="20" name="PlaceHolder 4"/>
          <p:cNvSpPr>
            <a:spLocks noGrp="1"/>
          </p:cNvSpPr>
          <p:nvPr>
            <p:ph type="dt" idx="6"/>
          </p:nvPr>
        </p:nvSpPr>
        <p:spPr>
          <a:xfrm>
            <a:off x="4278960" y="0"/>
            <a:ext cx="3280680" cy="534240"/>
          </a:xfrm>
          <a:prstGeom prst="rect">
            <a:avLst/>
          </a:prstGeom>
          <a:noFill/>
          <a:ln w="0">
            <a:noFill/>
          </a:ln>
        </p:spPr>
        <p:txBody>
          <a:bodyPr lIns="0" tIns="0" rIns="0" bIns="0" anchor="t">
            <a:noAutofit/>
          </a:bodyPr>
          <a:lstStyle>
            <a:lvl1pPr indent="0" algn="r">
              <a:buNone/>
              <a:defRPr lang="en-US" sz="1400" b="0" u="none" strike="noStrike">
                <a:solidFill>
                  <a:srgbClr val="000000"/>
                </a:solidFill>
                <a:uFillTx/>
                <a:latin typeface="Times New Roman"/>
              </a:defRPr>
            </a:lvl1pPr>
          </a:lstStyle>
          <a:p>
            <a:pPr indent="0" algn="r">
              <a:buNone/>
            </a:pPr>
            <a:r>
              <a:rPr lang="en-US" sz="1400" b="0" u="none" strike="noStrike">
                <a:solidFill>
                  <a:srgbClr val="000000"/>
                </a:solidFill>
                <a:uFillTx/>
                <a:latin typeface="Times New Roman"/>
              </a:rPr>
              <a:t>&lt;date/time&gt;</a:t>
            </a:r>
          </a:p>
        </p:txBody>
      </p:sp>
      <p:sp>
        <p:nvSpPr>
          <p:cNvPr id="21" name="PlaceHolder 5"/>
          <p:cNvSpPr>
            <a:spLocks noGrp="1"/>
          </p:cNvSpPr>
          <p:nvPr>
            <p:ph type="ftr" idx="7"/>
          </p:nvPr>
        </p:nvSpPr>
        <p:spPr>
          <a:xfrm>
            <a:off x="0" y="10157400"/>
            <a:ext cx="3280680" cy="534240"/>
          </a:xfrm>
          <a:prstGeom prst="rect">
            <a:avLst/>
          </a:prstGeom>
          <a:noFill/>
          <a:ln w="0">
            <a:noFill/>
          </a:ln>
        </p:spPr>
        <p:txBody>
          <a:bodyPr lIns="0" tIns="0" rIns="0" bIns="0" anchor="b">
            <a:noAutofit/>
          </a:bodyPr>
          <a:lstStyle>
            <a:lvl1pPr indent="0">
              <a:buNone/>
              <a:defRPr lang="en-US" sz="1400" b="0" u="none" strike="noStrike">
                <a:solidFill>
                  <a:srgbClr val="000000"/>
                </a:solidFill>
                <a:uFillTx/>
                <a:latin typeface="Times New Roman"/>
              </a:defRPr>
            </a:lvl1pPr>
          </a:lstStyle>
          <a:p>
            <a:pPr indent="0">
              <a:buNone/>
            </a:pPr>
            <a:r>
              <a:rPr lang="en-US" sz="1400" b="0" u="none" strike="noStrike">
                <a:solidFill>
                  <a:srgbClr val="000000"/>
                </a:solidFill>
                <a:uFillTx/>
                <a:latin typeface="Times New Roman"/>
              </a:rPr>
              <a:t>&lt;footer&gt;</a:t>
            </a:r>
          </a:p>
        </p:txBody>
      </p:sp>
      <p:sp>
        <p:nvSpPr>
          <p:cNvPr id="22" name="PlaceHolder 6"/>
          <p:cNvSpPr>
            <a:spLocks noGrp="1"/>
          </p:cNvSpPr>
          <p:nvPr>
            <p:ph type="sldNum" idx="8"/>
          </p:nvPr>
        </p:nvSpPr>
        <p:spPr>
          <a:xfrm>
            <a:off x="4278960" y="10157400"/>
            <a:ext cx="3280680" cy="534240"/>
          </a:xfrm>
          <a:prstGeom prst="rect">
            <a:avLst/>
          </a:prstGeom>
          <a:noFill/>
          <a:ln w="0">
            <a:noFill/>
          </a:ln>
        </p:spPr>
        <p:txBody>
          <a:bodyPr lIns="0" tIns="0" rIns="0" bIns="0" anchor="b">
            <a:noAutofit/>
          </a:bodyPr>
          <a:lstStyle>
            <a:lvl1pPr indent="0" algn="r">
              <a:buNone/>
              <a:defRPr lang="en-US" sz="1400" b="0" u="none" strike="noStrike">
                <a:solidFill>
                  <a:srgbClr val="000000"/>
                </a:solidFill>
                <a:uFillTx/>
                <a:latin typeface="Times New Roman"/>
              </a:defRPr>
            </a:lvl1pPr>
          </a:lstStyle>
          <a:p>
            <a:pPr indent="0" algn="r">
              <a:buNone/>
            </a:pPr>
            <a:fld id="{CBA61BFE-D0F5-4777-8F6A-B9889F5D78C6}" type="slidenum">
              <a:rPr lang="en-US" sz="1400" b="0" u="none" strike="noStrike">
                <a:solidFill>
                  <a:srgbClr val="000000"/>
                </a:solidFill>
                <a:uFillTx/>
                <a:latin typeface="Times New Roman"/>
              </a:rPr>
              <a:t>‹#›</a:t>
            </a:fld>
            <a:endParaRPr lang="en-US" sz="1400" b="0" u="none" strike="noStrike">
              <a:solidFill>
                <a:srgbClr val="000000"/>
              </a:solidFill>
              <a:uFillTx/>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mailto:security@uni.edu"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mailto:phishing@uni.edu"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mailto:security@uni.edu"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mailto:security@uni.edu"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PlaceHolder 1"/>
          <p:cNvSpPr>
            <a:spLocks noGrp="1" noRot="1" noChangeAspect="1"/>
          </p:cNvSpPr>
          <p:nvPr>
            <p:ph type="sldImg"/>
          </p:nvPr>
        </p:nvSpPr>
        <p:spPr>
          <a:xfrm>
            <a:off x="216000" y="812520"/>
            <a:ext cx="7127280" cy="4008960"/>
          </a:xfrm>
          <a:prstGeom prst="rect">
            <a:avLst/>
          </a:prstGeom>
          <a:ln w="0">
            <a:noFill/>
          </a:ln>
        </p:spPr>
      </p:sp>
      <p:sp>
        <p:nvSpPr>
          <p:cNvPr id="89" name="PlaceHolder 2"/>
          <p:cNvSpPr>
            <a:spLocks noGrp="1"/>
          </p:cNvSpPr>
          <p:nvPr>
            <p:ph type="body"/>
          </p:nvPr>
        </p:nvSpPr>
        <p:spPr>
          <a:xfrm>
            <a:off x="685800" y="4343400"/>
            <a:ext cx="5486040" cy="4114440"/>
          </a:xfrm>
          <a:prstGeom prst="rect">
            <a:avLst/>
          </a:prstGeom>
          <a:noFill/>
          <a:ln w="0">
            <a:noFill/>
          </a:ln>
        </p:spPr>
        <p:txBody>
          <a:bodyPr lIns="91440" tIns="91440" rIns="91440" bIns="91440" anchor="t">
            <a:noAutofit/>
          </a:bodyPr>
          <a:lstStyle/>
          <a:p>
            <a:pPr marL="216000" indent="-216000">
              <a:buClr>
                <a:srgbClr val="000000"/>
              </a:buClr>
              <a:buSzPct val="45000"/>
              <a:buFont typeface="Wingdings" charset="2"/>
              <a:buChar char=""/>
            </a:pPr>
            <a:r>
              <a:rPr lang="en-US" sz="2800" b="0" i="1" u="none" strike="noStrike">
                <a:solidFill>
                  <a:srgbClr val="000000"/>
                </a:solidFill>
                <a:uFillTx/>
                <a:latin typeface="Proxima Nova"/>
              </a:rPr>
              <a:t>Introduce yourself</a:t>
            </a:r>
            <a:endParaRPr lang="en-US" sz="2800" b="0" u="none" strike="noStrike">
              <a:solidFill>
                <a:srgbClr val="000000"/>
              </a:solidFill>
              <a:uFillTx/>
              <a:latin typeface="Arial"/>
            </a:endParaRPr>
          </a:p>
          <a:p>
            <a:pPr marL="216000" indent="-216000">
              <a:buClr>
                <a:srgbClr val="000000"/>
              </a:buClr>
              <a:buSzPct val="45000"/>
              <a:buFont typeface="Wingdings" charset="2"/>
              <a:buChar char=""/>
            </a:pPr>
            <a:r>
              <a:rPr lang="en-US" sz="2800" b="0" i="1" u="none" strike="noStrike">
                <a:solidFill>
                  <a:srgbClr val="000000"/>
                </a:solidFill>
                <a:uFillTx/>
                <a:latin typeface="Proxima Nova"/>
              </a:rPr>
              <a:t>Introduce department</a:t>
            </a:r>
            <a:endParaRPr lang="en-US" sz="2800" b="0" u="none" strike="noStrike">
              <a:solidFill>
                <a:srgbClr val="000000"/>
              </a:solidFill>
              <a:uFillTx/>
              <a:latin typeface="Arial"/>
            </a:endParaRPr>
          </a:p>
          <a:p>
            <a:pPr marL="216000" indent="-216000">
              <a:buClr>
                <a:srgbClr val="000000"/>
              </a:buClr>
              <a:buSzPct val="45000"/>
              <a:buFont typeface="Wingdings" charset="2"/>
              <a:buChar char=""/>
            </a:pPr>
            <a:r>
              <a:rPr lang="en-US" sz="2800" b="0" i="1" u="none" strike="noStrike">
                <a:solidFill>
                  <a:srgbClr val="000000"/>
                </a:solidFill>
                <a:uFillTx/>
                <a:latin typeface="Proxima Nova"/>
              </a:rPr>
              <a:t>Thank them and HR for their time</a:t>
            </a:r>
            <a:endParaRPr lang="en-US" sz="2800" b="0" u="none" strike="noStrike">
              <a:solidFill>
                <a:srgbClr val="000000"/>
              </a:solidFill>
              <a:uFillTx/>
              <a:latin typeface="Arial"/>
            </a:endParaRPr>
          </a:p>
          <a:p>
            <a:pPr marL="216000" indent="-216000">
              <a:buNone/>
            </a:pPr>
            <a:endParaRPr lang="en-US" sz="2800" b="0" u="none" strike="noStrike">
              <a:solidFill>
                <a:srgbClr val="000000"/>
              </a:solidFill>
              <a:uFillTx/>
              <a:latin typeface="Arial"/>
            </a:endParaRPr>
          </a:p>
          <a:p>
            <a:pPr marL="216000" indent="-216000">
              <a:buNone/>
            </a:pPr>
            <a:r>
              <a:rPr lang="en-US" sz="2800" b="0" u="none" strike="noStrike">
                <a:solidFill>
                  <a:srgbClr val="000000"/>
                </a:solidFill>
                <a:uFillTx/>
                <a:latin typeface="Proxima Nova"/>
              </a:rPr>
              <a:t>“Hi, I’m </a:t>
            </a:r>
            <a:r>
              <a:rPr lang="en-US" sz="2800" b="0" i="1" u="none" strike="noStrike">
                <a:solidFill>
                  <a:srgbClr val="000000"/>
                </a:solidFill>
                <a:uFillTx/>
                <a:latin typeface="Proxima Nova"/>
              </a:rPr>
              <a:t>Joe Security</a:t>
            </a:r>
            <a:r>
              <a:rPr lang="en-US" sz="2800" b="0" u="none" strike="noStrike">
                <a:solidFill>
                  <a:srgbClr val="000000"/>
                </a:solidFill>
                <a:uFillTx/>
                <a:latin typeface="Proxima Nova"/>
              </a:rPr>
              <a:t> and I’m one of five people in the IT-Information Security department. I thank you for joining us and thanks to HR for providing this time to go over the important issue of phishing and IT security.”</a:t>
            </a:r>
            <a:endParaRPr lang="en-US" sz="2800" b="0" u="none" strike="noStrike">
              <a:solidFill>
                <a:srgbClr val="000000"/>
              </a:solidFill>
              <a:uFillTx/>
              <a:latin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PlaceHolder 1"/>
          <p:cNvSpPr>
            <a:spLocks noGrp="1" noRot="1" noChangeAspect="1"/>
          </p:cNvSpPr>
          <p:nvPr>
            <p:ph type="sldImg"/>
          </p:nvPr>
        </p:nvSpPr>
        <p:spPr>
          <a:xfrm>
            <a:off x="383760" y="694800"/>
            <a:ext cx="6090120" cy="3428640"/>
          </a:xfrm>
          <a:prstGeom prst="rect">
            <a:avLst/>
          </a:prstGeom>
          <a:ln w="0">
            <a:noFill/>
          </a:ln>
        </p:spPr>
      </p:sp>
      <p:sp>
        <p:nvSpPr>
          <p:cNvPr id="107" name="PlaceHolder 2"/>
          <p:cNvSpPr>
            <a:spLocks noGrp="1"/>
          </p:cNvSpPr>
          <p:nvPr>
            <p:ph type="body"/>
          </p:nvPr>
        </p:nvSpPr>
        <p:spPr>
          <a:xfrm>
            <a:off x="685800" y="4343400"/>
            <a:ext cx="5486040" cy="4114440"/>
          </a:xfrm>
          <a:prstGeom prst="rect">
            <a:avLst/>
          </a:prstGeom>
          <a:noFill/>
          <a:ln w="0">
            <a:noFill/>
          </a:ln>
        </p:spPr>
        <p:txBody>
          <a:bodyPr lIns="0" tIns="0" rIns="0" bIns="0" anchor="t">
            <a:noAutofit/>
          </a:bodyPr>
          <a:lstStyle/>
          <a:p>
            <a:pPr marL="216000" indent="-216000">
              <a:buNone/>
            </a:pPr>
            <a:r>
              <a:rPr lang="en-US" sz="4400" b="0" u="none" strike="noStrike">
                <a:solidFill>
                  <a:srgbClr val="000000"/>
                </a:solidFill>
                <a:uFillTx/>
                <a:latin typeface="Proxima Nova"/>
              </a:rPr>
              <a:t>This is a real phishing message that was targeted at UNI.</a:t>
            </a:r>
            <a:endParaRPr lang="en-US" sz="4400" b="0" u="none" strike="noStrike">
              <a:solidFill>
                <a:srgbClr val="000000"/>
              </a:solidFill>
              <a:uFillTx/>
              <a:latin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PlaceHolder 1"/>
          <p:cNvSpPr>
            <a:spLocks noGrp="1" noRot="1" noChangeAspect="1"/>
          </p:cNvSpPr>
          <p:nvPr>
            <p:ph type="sldImg"/>
          </p:nvPr>
        </p:nvSpPr>
        <p:spPr>
          <a:xfrm>
            <a:off x="383760" y="694800"/>
            <a:ext cx="6090120" cy="3428640"/>
          </a:xfrm>
          <a:prstGeom prst="rect">
            <a:avLst/>
          </a:prstGeom>
          <a:ln w="0">
            <a:noFill/>
          </a:ln>
        </p:spPr>
      </p:sp>
      <p:sp>
        <p:nvSpPr>
          <p:cNvPr id="109" name="PlaceHolder 2"/>
          <p:cNvSpPr>
            <a:spLocks noGrp="1"/>
          </p:cNvSpPr>
          <p:nvPr>
            <p:ph type="body"/>
          </p:nvPr>
        </p:nvSpPr>
        <p:spPr>
          <a:xfrm>
            <a:off x="685800" y="4343400"/>
            <a:ext cx="5486040" cy="4129560"/>
          </a:xfrm>
          <a:prstGeom prst="rect">
            <a:avLst/>
          </a:prstGeom>
          <a:noFill/>
          <a:ln w="0">
            <a:noFill/>
          </a:ln>
        </p:spPr>
        <p:txBody>
          <a:bodyPr lIns="0" tIns="0" rIns="0" bIns="0" anchor="t">
            <a:noAutofit/>
          </a:bodyPr>
          <a:lstStyle/>
          <a:p>
            <a:pPr marL="216000" indent="-216000">
              <a:buNone/>
            </a:pPr>
            <a:r>
              <a:rPr lang="en-US" sz="4400" b="0" u="none" strike="noStrike">
                <a:solidFill>
                  <a:srgbClr val="000000"/>
                </a:solidFill>
                <a:uFillTx/>
                <a:latin typeface="Proxima Nova"/>
              </a:rPr>
              <a:t>This is also a real phishing message that was targeted at a number of UNI users.</a:t>
            </a:r>
            <a:endParaRPr lang="en-US" sz="4400" b="0" u="none" strike="noStrike">
              <a:solidFill>
                <a:srgbClr val="000000"/>
              </a:solidFill>
              <a:uFillTx/>
              <a:latin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PlaceHolder 1"/>
          <p:cNvSpPr>
            <a:spLocks noGrp="1" noRot="1" noChangeAspect="1"/>
          </p:cNvSpPr>
          <p:nvPr>
            <p:ph type="sldImg"/>
          </p:nvPr>
        </p:nvSpPr>
        <p:spPr>
          <a:xfrm>
            <a:off x="383760" y="694800"/>
            <a:ext cx="6090120" cy="3428640"/>
          </a:xfrm>
          <a:prstGeom prst="rect">
            <a:avLst/>
          </a:prstGeom>
          <a:ln w="0">
            <a:noFill/>
          </a:ln>
        </p:spPr>
      </p:sp>
      <p:sp>
        <p:nvSpPr>
          <p:cNvPr id="111" name="PlaceHolder 2"/>
          <p:cNvSpPr>
            <a:spLocks noGrp="1"/>
          </p:cNvSpPr>
          <p:nvPr>
            <p:ph type="body"/>
          </p:nvPr>
        </p:nvSpPr>
        <p:spPr>
          <a:xfrm>
            <a:off x="685800" y="4343400"/>
            <a:ext cx="5486040" cy="8173800"/>
          </a:xfrm>
          <a:prstGeom prst="rect">
            <a:avLst/>
          </a:prstGeom>
          <a:noFill/>
          <a:ln w="0">
            <a:noFill/>
          </a:ln>
        </p:spPr>
        <p:txBody>
          <a:bodyPr lIns="0" tIns="0" rIns="0" bIns="0" anchor="t">
            <a:noAutofit/>
          </a:bodyPr>
          <a:lstStyle/>
          <a:p>
            <a:pPr marL="216000" indent="-216000">
              <a:buNone/>
            </a:pPr>
            <a:r>
              <a:rPr lang="en-US" sz="2800" b="0" u="none" strike="noStrike">
                <a:solidFill>
                  <a:srgbClr val="000000"/>
                </a:solidFill>
                <a:uFillTx/>
                <a:latin typeface="Proxima Nova"/>
                <a:ea typeface="Noto Sans CJK SC"/>
              </a:rPr>
              <a:t>This is a continuation of the last phish had you clicked on it. T</a:t>
            </a:r>
            <a:r>
              <a:rPr lang="en-US" sz="2800" b="0" u="none" strike="noStrike">
                <a:solidFill>
                  <a:srgbClr val="000000"/>
                </a:solidFill>
                <a:uFillTx/>
                <a:latin typeface="Proxima Nova"/>
              </a:rPr>
              <a:t>hey’d have tried to trick you by displaying something that seems more trustworthy, but is really just a link to yet another page. If clicked, this takes you to the final target of this phish. </a:t>
            </a:r>
            <a:endParaRPr lang="en-US" sz="2800" b="0" u="none" strike="noStrike">
              <a:solidFill>
                <a:srgbClr val="000000"/>
              </a:solidFill>
              <a:uFillTx/>
              <a:latin typeface="Arial"/>
            </a:endParaRPr>
          </a:p>
          <a:p>
            <a:pPr marL="216000" indent="-216000">
              <a:buNone/>
            </a:pPr>
            <a:endParaRPr lang="en-US" sz="2800" b="0" u="none" strike="noStrike">
              <a:solidFill>
                <a:srgbClr val="000000"/>
              </a:solidFill>
              <a:uFillTx/>
              <a:latin typeface="Arial"/>
            </a:endParaRPr>
          </a:p>
          <a:p>
            <a:pPr marL="216000" indent="-216000">
              <a:buNone/>
            </a:pPr>
            <a:r>
              <a:rPr lang="en-US" sz="2800" b="0" u="none" strike="noStrike">
                <a:solidFill>
                  <a:srgbClr val="000000"/>
                </a:solidFill>
                <a:uFillTx/>
                <a:latin typeface="Proxima Nova"/>
                <a:ea typeface="Noto Sans CJK SC"/>
              </a:rPr>
              <a:t>Note the use of multiple services.</a:t>
            </a:r>
            <a:endParaRPr lang="en-US" sz="2800" b="0" u="none" strike="noStrike">
              <a:solidFill>
                <a:srgbClr val="000000"/>
              </a:solidFill>
              <a:uFillTx/>
              <a:latin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PlaceHolder 1"/>
          <p:cNvSpPr>
            <a:spLocks noGrp="1" noRot="1" noChangeAspect="1"/>
          </p:cNvSpPr>
          <p:nvPr>
            <p:ph type="sldImg"/>
          </p:nvPr>
        </p:nvSpPr>
        <p:spPr>
          <a:xfrm>
            <a:off x="383760" y="694800"/>
            <a:ext cx="6090120" cy="3428640"/>
          </a:xfrm>
          <a:prstGeom prst="rect">
            <a:avLst/>
          </a:prstGeom>
          <a:ln w="0">
            <a:noFill/>
          </a:ln>
        </p:spPr>
      </p:sp>
      <p:sp>
        <p:nvSpPr>
          <p:cNvPr id="113" name="PlaceHolder 2"/>
          <p:cNvSpPr>
            <a:spLocks noGrp="1"/>
          </p:cNvSpPr>
          <p:nvPr>
            <p:ph type="body"/>
          </p:nvPr>
        </p:nvSpPr>
        <p:spPr>
          <a:xfrm>
            <a:off x="685800" y="4343400"/>
            <a:ext cx="5486040" cy="9919800"/>
          </a:xfrm>
          <a:prstGeom prst="rect">
            <a:avLst/>
          </a:prstGeom>
          <a:noFill/>
          <a:ln w="0">
            <a:noFill/>
          </a:ln>
        </p:spPr>
        <p:txBody>
          <a:bodyPr lIns="0" tIns="0" rIns="0" bIns="0" anchor="t">
            <a:noAutofit/>
          </a:bodyPr>
          <a:lstStyle/>
          <a:p>
            <a:pPr marL="216000" indent="-216000">
              <a:buNone/>
            </a:pPr>
            <a:r>
              <a:rPr lang="en-US" sz="2800" b="0" u="none" strike="noStrike">
                <a:solidFill>
                  <a:srgbClr val="000000"/>
                </a:solidFill>
                <a:uFillTx/>
                <a:latin typeface="Proxima Nova"/>
              </a:rPr>
              <a:t>Now we have a fake copy of the UNI logon page.  It is a perfect replica except for the URL. Indeed, it is even delivered over HTTPS. Notes about checking for HTTP vs. HTTPS are mostly irrelevant now as HTTPS is almost always required to be used.</a:t>
            </a:r>
            <a:endParaRPr lang="en-US" sz="2800" b="0" u="none" strike="noStrike">
              <a:solidFill>
                <a:srgbClr val="000000"/>
              </a:solidFill>
              <a:uFillTx/>
              <a:latin typeface="Arial"/>
            </a:endParaRPr>
          </a:p>
          <a:p>
            <a:pPr marL="216000" indent="-216000">
              <a:buNone/>
            </a:pPr>
            <a:endParaRPr lang="en-US" sz="2800" b="0" u="none" strike="noStrike">
              <a:solidFill>
                <a:srgbClr val="000000"/>
              </a:solidFill>
              <a:uFillTx/>
              <a:latin typeface="Arial"/>
            </a:endParaRPr>
          </a:p>
          <a:p>
            <a:pPr marL="216000" indent="-216000">
              <a:buNone/>
            </a:pPr>
            <a:r>
              <a:rPr lang="en-US" sz="2800" b="0" u="none" strike="noStrike">
                <a:solidFill>
                  <a:srgbClr val="000000"/>
                </a:solidFill>
                <a:uFillTx/>
                <a:latin typeface="Proxima Nova"/>
              </a:rPr>
              <a:t>Its not always game over when you click a phishing link…often additional steps need to be taken for the phish to lead to an actual compromise. Just be honest about it when reporting. The email, then the FlipSnack page were abuses of legitimate services and had no security impact on their own. They just were used to hide the link to the untrustworthy site mimicking the UNI CatID log on page.</a:t>
            </a:r>
            <a:endParaRPr lang="en-US" sz="2800" b="0" u="none" strike="noStrike">
              <a:solidFill>
                <a:srgbClr val="000000"/>
              </a:solidFill>
              <a:uFillTx/>
              <a:latin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PlaceHolder 1"/>
          <p:cNvSpPr>
            <a:spLocks noGrp="1" noRot="1" noChangeAspect="1"/>
          </p:cNvSpPr>
          <p:nvPr>
            <p:ph type="sldImg"/>
          </p:nvPr>
        </p:nvSpPr>
        <p:spPr>
          <a:xfrm>
            <a:off x="385763" y="695325"/>
            <a:ext cx="6086475" cy="3427413"/>
          </a:xfrm>
          <a:prstGeom prst="rect">
            <a:avLst/>
          </a:prstGeom>
          <a:ln w="0">
            <a:noFill/>
          </a:ln>
        </p:spPr>
      </p:sp>
      <p:sp>
        <p:nvSpPr>
          <p:cNvPr id="115" name="PlaceHolder 2"/>
          <p:cNvSpPr>
            <a:spLocks noGrp="1"/>
          </p:cNvSpPr>
          <p:nvPr>
            <p:ph type="body"/>
          </p:nvPr>
        </p:nvSpPr>
        <p:spPr>
          <a:xfrm>
            <a:off x="685800" y="4343400"/>
            <a:ext cx="5486040" cy="10296000"/>
          </a:xfrm>
          <a:prstGeom prst="rect">
            <a:avLst/>
          </a:prstGeom>
          <a:noFill/>
          <a:ln w="0">
            <a:noFill/>
          </a:ln>
        </p:spPr>
        <p:txBody>
          <a:bodyPr lIns="0" tIns="0" rIns="0" bIns="0" anchor="t">
            <a:noAutofit/>
          </a:bodyPr>
          <a:lstStyle/>
          <a:p>
            <a:pPr marL="216000" indent="-216000">
              <a:buNone/>
            </a:pPr>
            <a:r>
              <a:rPr lang="en-US" sz="2800" b="0" u="none" strike="noStrike">
                <a:solidFill>
                  <a:srgbClr val="000000"/>
                </a:solidFill>
                <a:uFillTx/>
                <a:latin typeface="Proxima Nova"/>
              </a:rPr>
              <a:t>In another real phishing attack, a Google service was manipulated to host the fake logon page. As this Google service is used by Google apps and millions of websites, it is essentially unblockable. Had we blocked that URL, nearly all work at UNI would have halted. Additionally, traffic to this server is completely normal and expected.</a:t>
            </a:r>
            <a:endParaRPr lang="en-US" sz="2800" b="0" u="none" strike="noStrike">
              <a:solidFill>
                <a:srgbClr val="000000"/>
              </a:solidFill>
              <a:uFillTx/>
              <a:latin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PlaceHolder 1"/>
          <p:cNvSpPr>
            <a:spLocks noGrp="1" noRot="1" noChangeAspect="1"/>
          </p:cNvSpPr>
          <p:nvPr>
            <p:ph type="sldImg"/>
          </p:nvPr>
        </p:nvSpPr>
        <p:spPr>
          <a:xfrm>
            <a:off x="383760" y="694800"/>
            <a:ext cx="6090120" cy="3428640"/>
          </a:xfrm>
          <a:prstGeom prst="rect">
            <a:avLst/>
          </a:prstGeom>
          <a:ln w="0">
            <a:noFill/>
          </a:ln>
        </p:spPr>
      </p:sp>
      <p:sp>
        <p:nvSpPr>
          <p:cNvPr id="117" name="PlaceHolder 2"/>
          <p:cNvSpPr>
            <a:spLocks noGrp="1"/>
          </p:cNvSpPr>
          <p:nvPr>
            <p:ph type="body"/>
          </p:nvPr>
        </p:nvSpPr>
        <p:spPr>
          <a:xfrm>
            <a:off x="685800" y="4343400"/>
            <a:ext cx="5486040" cy="9536040"/>
          </a:xfrm>
          <a:prstGeom prst="rect">
            <a:avLst/>
          </a:prstGeom>
          <a:noFill/>
          <a:ln w="0">
            <a:noFill/>
          </a:ln>
        </p:spPr>
        <p:txBody>
          <a:bodyPr lIns="0" tIns="0" rIns="0" bIns="0" anchor="t">
            <a:noAutofit/>
          </a:bodyPr>
          <a:lstStyle/>
          <a:p>
            <a:pPr marL="216000" indent="-216000">
              <a:buNone/>
            </a:pPr>
            <a:r>
              <a:rPr lang="en-US" sz="2800" b="0" u="none" strike="noStrike">
                <a:solidFill>
                  <a:srgbClr val="000000"/>
                </a:solidFill>
                <a:uFillTx/>
                <a:latin typeface="Proxima Nova"/>
              </a:rPr>
              <a:t>This is a collage of various simulated phishing messages that are based on real phishing messages. In each case, the only way to tell it was fake was to hover over the link to see it went to a page that didn’t make sense, or to notice that the sender was unusual.</a:t>
            </a:r>
            <a:endParaRPr lang="en-US" sz="2800" b="0" u="none" strike="noStrike">
              <a:solidFill>
                <a:srgbClr val="000000"/>
              </a:solidFill>
              <a:uFillTx/>
              <a:latin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PlaceHolder 1"/>
          <p:cNvSpPr>
            <a:spLocks noGrp="1" noRot="1" noChangeAspect="1"/>
          </p:cNvSpPr>
          <p:nvPr>
            <p:ph type="sldImg"/>
          </p:nvPr>
        </p:nvSpPr>
        <p:spPr>
          <a:xfrm>
            <a:off x="383760" y="694800"/>
            <a:ext cx="6090120" cy="3428640"/>
          </a:xfrm>
          <a:prstGeom prst="rect">
            <a:avLst/>
          </a:prstGeom>
          <a:ln w="0">
            <a:noFill/>
          </a:ln>
        </p:spPr>
      </p:sp>
      <p:sp>
        <p:nvSpPr>
          <p:cNvPr id="119" name="PlaceHolder 2"/>
          <p:cNvSpPr>
            <a:spLocks noGrp="1"/>
          </p:cNvSpPr>
          <p:nvPr>
            <p:ph type="body"/>
          </p:nvPr>
        </p:nvSpPr>
        <p:spPr>
          <a:xfrm>
            <a:off x="685800" y="4343400"/>
            <a:ext cx="5486040" cy="10296000"/>
          </a:xfrm>
          <a:prstGeom prst="rect">
            <a:avLst/>
          </a:prstGeom>
          <a:noFill/>
          <a:ln w="0">
            <a:noFill/>
          </a:ln>
        </p:spPr>
        <p:txBody>
          <a:bodyPr lIns="0" tIns="0" rIns="0" bIns="0" anchor="t">
            <a:noAutofit/>
          </a:bodyPr>
          <a:lstStyle/>
          <a:p>
            <a:pPr marL="216000" indent="-216000">
              <a:buNone/>
            </a:pPr>
            <a:r>
              <a:rPr lang="en-US" sz="2400" b="0" u="none" strike="noStrike">
                <a:solidFill>
                  <a:srgbClr val="000000"/>
                </a:solidFill>
                <a:uFillTx/>
                <a:latin typeface="Proxima Nova"/>
              </a:rPr>
              <a:t>Services not related to UNI can still be used to help gain a foothold. Keeping work and personal accounts separate helps avoid this.</a:t>
            </a:r>
            <a:endParaRPr lang="en-US" sz="2400" b="0" u="none" strike="noStrike">
              <a:solidFill>
                <a:srgbClr val="000000"/>
              </a:solidFill>
              <a:uFillTx/>
              <a:latin typeface="Arial"/>
            </a:endParaRPr>
          </a:p>
          <a:p>
            <a:pPr marL="216000" indent="-216000">
              <a:buNone/>
            </a:pPr>
            <a:endParaRPr lang="en-US" sz="2400" b="0" u="none" strike="noStrike">
              <a:solidFill>
                <a:srgbClr val="000000"/>
              </a:solidFill>
              <a:uFillTx/>
              <a:latin typeface="Arial"/>
            </a:endParaRPr>
          </a:p>
          <a:p>
            <a:pPr marL="216000" indent="-216000">
              <a:buNone/>
            </a:pPr>
            <a:r>
              <a:rPr lang="en-US" sz="2400" b="0" u="none" strike="noStrike">
                <a:solidFill>
                  <a:srgbClr val="000000"/>
                </a:solidFill>
                <a:uFillTx/>
                <a:latin typeface="Proxima Nova"/>
              </a:rPr>
              <a:t>This is a collage of various simulated phishing messages that are based on real phishing messages. In each case, the only way to tell it was fake was to hover over the link to see it went to a page that didn’t make sense, or to notice that the sender was unusual.</a:t>
            </a:r>
            <a:endParaRPr lang="en-US" sz="2400" b="0" u="none" strike="noStrike">
              <a:solidFill>
                <a:srgbClr val="000000"/>
              </a:solidFill>
              <a:uFillTx/>
              <a:latin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PlaceHolder 1"/>
          <p:cNvSpPr>
            <a:spLocks noGrp="1" noRot="1" noChangeAspect="1"/>
          </p:cNvSpPr>
          <p:nvPr>
            <p:ph type="sldImg"/>
          </p:nvPr>
        </p:nvSpPr>
        <p:spPr>
          <a:xfrm>
            <a:off x="220663" y="812800"/>
            <a:ext cx="7118350" cy="4008438"/>
          </a:xfrm>
          <a:prstGeom prst="rect">
            <a:avLst/>
          </a:prstGeom>
          <a:ln w="0">
            <a:noFill/>
          </a:ln>
        </p:spPr>
      </p:sp>
      <p:sp>
        <p:nvSpPr>
          <p:cNvPr id="121" name="PlaceHolder 2"/>
          <p:cNvSpPr>
            <a:spLocks noGrp="1"/>
          </p:cNvSpPr>
          <p:nvPr>
            <p:ph type="body"/>
          </p:nvPr>
        </p:nvSpPr>
        <p:spPr>
          <a:xfrm>
            <a:off x="685800" y="4343400"/>
            <a:ext cx="5486040" cy="4114440"/>
          </a:xfrm>
          <a:prstGeom prst="rect">
            <a:avLst/>
          </a:prstGeom>
          <a:noFill/>
          <a:ln w="0">
            <a:noFill/>
          </a:ln>
        </p:spPr>
        <p:txBody>
          <a:bodyPr lIns="91440" tIns="91440" rIns="91440" bIns="91440" anchor="t">
            <a:noAutofit/>
          </a:bodyPr>
          <a:lstStyle/>
          <a:p>
            <a:pPr indent="0">
              <a:lnSpc>
                <a:spcPct val="100000"/>
              </a:lnSpc>
              <a:buNone/>
            </a:pPr>
            <a:r>
              <a:rPr lang="en-US" sz="3200" b="0" u="none" strike="noStrike">
                <a:solidFill>
                  <a:srgbClr val="000000"/>
                </a:solidFill>
                <a:uFillTx/>
                <a:latin typeface="Proxima Nova"/>
              </a:rPr>
              <a:t>If you accidentally send to </a:t>
            </a:r>
            <a:r>
              <a:rPr lang="en-US" sz="3200" b="0" u="none" strike="noStrike">
                <a:solidFill>
                  <a:srgbClr val="000000"/>
                </a:solidFill>
                <a:uFillTx/>
                <a:latin typeface="Proxima Nova"/>
                <a:hlinkClick r:id="rId3"/>
              </a:rPr>
              <a:t>security@uni.edu</a:t>
            </a:r>
            <a:r>
              <a:rPr lang="en-US" sz="3200" b="0" u="none" strike="noStrike">
                <a:solidFill>
                  <a:srgbClr val="000000"/>
                </a:solidFill>
                <a:uFillTx/>
                <a:latin typeface="Proxima Nova"/>
              </a:rPr>
              <a:t> instead, that’s fine, it just helps with automation and future-proofing our infrastructure. If you send to both, that’s fine too.</a:t>
            </a:r>
            <a:endParaRPr lang="en-US" sz="3200" b="0" u="none" strike="noStrike">
              <a:solidFill>
                <a:srgbClr val="000000"/>
              </a:solidFill>
              <a:uFillTx/>
              <a:latin typeface="Arial"/>
            </a:endParaRPr>
          </a:p>
          <a:p>
            <a:pPr indent="0">
              <a:lnSpc>
                <a:spcPct val="100000"/>
              </a:lnSpc>
              <a:buNone/>
            </a:pPr>
            <a:endParaRPr lang="en-US" sz="3200" b="0" u="none" strike="noStrike">
              <a:solidFill>
                <a:srgbClr val="000000"/>
              </a:solidFill>
              <a:uFillTx/>
              <a:latin typeface="Arial"/>
            </a:endParaRPr>
          </a:p>
          <a:p>
            <a:pPr indent="0">
              <a:lnSpc>
                <a:spcPct val="100000"/>
              </a:lnSpc>
              <a:buNone/>
            </a:pPr>
            <a:r>
              <a:rPr lang="en-US" sz="3200" b="0" u="none" strike="noStrike">
                <a:solidFill>
                  <a:srgbClr val="000000"/>
                </a:solidFill>
                <a:uFillTx/>
                <a:latin typeface="Proxima Nova"/>
              </a:rPr>
              <a:t>Reporting spam and phishing appropriately via the Gmail tools helps train the Google algorithms to block similar messages.</a:t>
            </a:r>
            <a:endParaRPr lang="en-US" sz="3200" b="0" u="none" strike="noStrike">
              <a:solidFill>
                <a:srgbClr val="000000"/>
              </a:solidFill>
              <a:uFillTx/>
              <a:latin typeface="Arial"/>
            </a:endParaRPr>
          </a:p>
          <a:p>
            <a:pPr indent="0">
              <a:lnSpc>
                <a:spcPct val="100000"/>
              </a:lnSpc>
              <a:buNone/>
            </a:pPr>
            <a:endParaRPr lang="en-US" sz="3200" b="0" u="none" strike="noStrike">
              <a:solidFill>
                <a:srgbClr val="000000"/>
              </a:solidFill>
              <a:uFillTx/>
              <a:latin typeface="Arial"/>
            </a:endParaRPr>
          </a:p>
          <a:p>
            <a:pPr indent="0">
              <a:lnSpc>
                <a:spcPct val="100000"/>
              </a:lnSpc>
              <a:buNone/>
            </a:pPr>
            <a:r>
              <a:rPr lang="en-US" sz="3200" b="0" u="none" strike="noStrike">
                <a:solidFill>
                  <a:srgbClr val="000000"/>
                </a:solidFill>
                <a:uFillTx/>
                <a:latin typeface="Proxima Nova"/>
              </a:rPr>
              <a:t>Reporting phishing to </a:t>
            </a:r>
            <a:r>
              <a:rPr lang="en-US" sz="3200" b="0" u="none" strike="noStrike">
                <a:solidFill>
                  <a:srgbClr val="000000"/>
                </a:solidFill>
                <a:uFillTx/>
                <a:latin typeface="Proxima Nova"/>
                <a:hlinkClick r:id="rId4"/>
              </a:rPr>
              <a:t>phishing@uni.edu</a:t>
            </a:r>
            <a:r>
              <a:rPr lang="en-US" sz="3200" b="0" u="none" strike="noStrike">
                <a:solidFill>
                  <a:srgbClr val="000000"/>
                </a:solidFill>
                <a:uFillTx/>
                <a:latin typeface="Proxima Nova"/>
              </a:rPr>
              <a:t> helps us secure accounts by looking for users that may have received the message but didn’t report it. Further, on some attacks, particularly against people in a certain role at UNI, we will inform other educational institutions to look out for the same thing.</a:t>
            </a:r>
            <a:endParaRPr lang="en-US" sz="3200" b="0" u="none" strike="noStrike">
              <a:solidFill>
                <a:srgbClr val="000000"/>
              </a:solidFill>
              <a:uFillTx/>
              <a:latin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PlaceHolder 1"/>
          <p:cNvSpPr>
            <a:spLocks noGrp="1" noRot="1" noChangeAspect="1"/>
          </p:cNvSpPr>
          <p:nvPr>
            <p:ph type="sldImg"/>
          </p:nvPr>
        </p:nvSpPr>
        <p:spPr>
          <a:xfrm>
            <a:off x="220663" y="812800"/>
            <a:ext cx="7118350" cy="4008438"/>
          </a:xfrm>
          <a:prstGeom prst="rect">
            <a:avLst/>
          </a:prstGeom>
          <a:ln w="0">
            <a:noFill/>
          </a:ln>
        </p:spPr>
      </p:sp>
      <p:sp>
        <p:nvSpPr>
          <p:cNvPr id="123" name="PlaceHolder 2"/>
          <p:cNvSpPr>
            <a:spLocks noGrp="1"/>
          </p:cNvSpPr>
          <p:nvPr>
            <p:ph type="body"/>
          </p:nvPr>
        </p:nvSpPr>
        <p:spPr>
          <a:xfrm>
            <a:off x="685800" y="4343400"/>
            <a:ext cx="5486040" cy="4114440"/>
          </a:xfrm>
          <a:prstGeom prst="rect">
            <a:avLst/>
          </a:prstGeom>
          <a:noFill/>
          <a:ln w="0">
            <a:noFill/>
          </a:ln>
        </p:spPr>
        <p:txBody>
          <a:bodyPr lIns="91440" tIns="91440" rIns="91440" bIns="91440" anchor="t">
            <a:noAutofit/>
          </a:bodyPr>
          <a:lstStyle/>
          <a:p>
            <a:pPr marL="216000" indent="-216000">
              <a:buNone/>
            </a:pPr>
            <a:r>
              <a:rPr lang="en-US" sz="4400" b="0" u="none" strike="noStrike">
                <a:solidFill>
                  <a:srgbClr val="000000"/>
                </a:solidFill>
                <a:uFillTx/>
                <a:latin typeface="Proxima Nova"/>
              </a:rPr>
              <a:t>The results are kept anonymous and are non-punitive, so long as you consider a training message non-punitive. </a:t>
            </a:r>
            <a:endParaRPr lang="en-US" sz="4400" b="0" u="none" strike="noStrike">
              <a:solidFill>
                <a:srgbClr val="000000"/>
              </a:solidFill>
              <a:uFillTx/>
              <a:latin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PlaceHolder 1"/>
          <p:cNvSpPr>
            <a:spLocks noGrp="1" noRot="1" noChangeAspect="1"/>
          </p:cNvSpPr>
          <p:nvPr>
            <p:ph type="sldImg"/>
          </p:nvPr>
        </p:nvSpPr>
        <p:spPr>
          <a:xfrm>
            <a:off x="220663" y="812800"/>
            <a:ext cx="7118350" cy="4008438"/>
          </a:xfrm>
          <a:prstGeom prst="rect">
            <a:avLst/>
          </a:prstGeom>
          <a:ln w="0">
            <a:noFill/>
          </a:ln>
        </p:spPr>
      </p:sp>
      <p:sp>
        <p:nvSpPr>
          <p:cNvPr id="125" name="PlaceHolder 2"/>
          <p:cNvSpPr>
            <a:spLocks noGrp="1"/>
          </p:cNvSpPr>
          <p:nvPr>
            <p:ph type="body"/>
          </p:nvPr>
        </p:nvSpPr>
        <p:spPr>
          <a:xfrm>
            <a:off x="685800" y="4343400"/>
            <a:ext cx="5486040" cy="4114440"/>
          </a:xfrm>
          <a:prstGeom prst="rect">
            <a:avLst/>
          </a:prstGeom>
          <a:noFill/>
          <a:ln w="0">
            <a:noFill/>
          </a:ln>
        </p:spPr>
        <p:txBody>
          <a:bodyPr lIns="91440" tIns="91440" rIns="91440" bIns="91440" anchor="t">
            <a:noAutofit/>
          </a:bodyPr>
          <a:lstStyle/>
          <a:p>
            <a:pPr marL="457200" indent="-298080">
              <a:lnSpc>
                <a:spcPct val="100000"/>
              </a:lnSpc>
              <a:buClr>
                <a:srgbClr val="000000"/>
              </a:buClr>
              <a:buFont typeface="Wingdings" charset="2"/>
              <a:buChar char=""/>
            </a:pPr>
            <a:r>
              <a:rPr lang="en-US" sz="2400" b="0" i="1" u="none" strike="noStrike">
                <a:solidFill>
                  <a:srgbClr val="000000"/>
                </a:solidFill>
                <a:uFillTx/>
                <a:latin typeface="Proxima Nova"/>
              </a:rPr>
              <a:t>Ask for questions</a:t>
            </a:r>
            <a:endParaRPr lang="en-US" sz="2400" b="0" u="none" strike="noStrike">
              <a:solidFill>
                <a:srgbClr val="000000"/>
              </a:solidFill>
              <a:uFillTx/>
              <a:latin typeface="Arial"/>
            </a:endParaRPr>
          </a:p>
          <a:p>
            <a:pPr marL="457200" indent="-298080">
              <a:lnSpc>
                <a:spcPct val="100000"/>
              </a:lnSpc>
              <a:buClr>
                <a:srgbClr val="000000"/>
              </a:buClr>
              <a:buFont typeface="Wingdings" charset="2"/>
              <a:buChar char=""/>
            </a:pPr>
            <a:r>
              <a:rPr lang="en-US" sz="2400" b="0" i="1" u="none" strike="noStrike">
                <a:solidFill>
                  <a:srgbClr val="000000"/>
                </a:solidFill>
                <a:uFillTx/>
                <a:latin typeface="Proxima Nova"/>
              </a:rPr>
              <a:t>Thank them again</a:t>
            </a:r>
            <a:endParaRPr lang="en-US" sz="2400" b="0" u="none" strike="noStrike">
              <a:solidFill>
                <a:srgbClr val="000000"/>
              </a:solidFill>
              <a:uFillTx/>
              <a:latin typeface="Arial"/>
            </a:endParaRPr>
          </a:p>
          <a:p>
            <a:pPr marL="457200" indent="-298080">
              <a:lnSpc>
                <a:spcPct val="100000"/>
              </a:lnSpc>
              <a:buClr>
                <a:srgbClr val="000000"/>
              </a:buClr>
              <a:buFont typeface="Wingdings" charset="2"/>
              <a:buChar char=""/>
            </a:pPr>
            <a:r>
              <a:rPr lang="en-US" sz="2400" b="0" i="1" u="none" strike="noStrike">
                <a:solidFill>
                  <a:srgbClr val="000000"/>
                </a:solidFill>
                <a:uFillTx/>
                <a:latin typeface="Proxima Nova"/>
              </a:rPr>
              <a:t>Remind them again that </a:t>
            </a:r>
            <a:r>
              <a:rPr lang="en-US" sz="2400" b="0" i="1" u="none" strike="noStrike">
                <a:solidFill>
                  <a:srgbClr val="000000"/>
                </a:solidFill>
                <a:uFillTx/>
                <a:latin typeface="Proxima Nova"/>
                <a:hlinkClick r:id="rId3"/>
              </a:rPr>
              <a:t>security@uni.edu</a:t>
            </a:r>
            <a:r>
              <a:rPr lang="en-US" sz="2400" b="0" i="1" u="none" strike="noStrike">
                <a:solidFill>
                  <a:srgbClr val="000000"/>
                </a:solidFill>
                <a:uFillTx/>
                <a:latin typeface="Proxima Nova"/>
              </a:rPr>
              <a:t> is a place to send anything they’re worried about Information Security wise.</a:t>
            </a:r>
            <a:endParaRPr lang="en-US" sz="2400" b="0" u="none" strike="noStrike">
              <a:solidFill>
                <a:srgbClr val="000000"/>
              </a:solidFill>
              <a:uFillTx/>
              <a:latin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PlaceHolder 1"/>
          <p:cNvSpPr>
            <a:spLocks noGrp="1" noRot="1" noChangeAspect="1"/>
          </p:cNvSpPr>
          <p:nvPr>
            <p:ph type="sldImg"/>
          </p:nvPr>
        </p:nvSpPr>
        <p:spPr>
          <a:xfrm>
            <a:off x="220663" y="812800"/>
            <a:ext cx="7118350" cy="4008438"/>
          </a:xfrm>
          <a:prstGeom prst="rect">
            <a:avLst/>
          </a:prstGeom>
          <a:ln w="0">
            <a:noFill/>
          </a:ln>
        </p:spPr>
      </p:sp>
      <p:sp>
        <p:nvSpPr>
          <p:cNvPr id="91" name="PlaceHolder 2"/>
          <p:cNvSpPr>
            <a:spLocks noGrp="1"/>
          </p:cNvSpPr>
          <p:nvPr>
            <p:ph type="body"/>
          </p:nvPr>
        </p:nvSpPr>
        <p:spPr>
          <a:xfrm>
            <a:off x="685800" y="4343400"/>
            <a:ext cx="5486040" cy="4114440"/>
          </a:xfrm>
          <a:prstGeom prst="rect">
            <a:avLst/>
          </a:prstGeom>
          <a:noFill/>
          <a:ln w="0">
            <a:noFill/>
          </a:ln>
        </p:spPr>
        <p:txBody>
          <a:bodyPr lIns="91440" tIns="91440" rIns="91440" bIns="91440" anchor="t">
            <a:noAutofit/>
          </a:bodyPr>
          <a:lstStyle/>
          <a:p>
            <a:pPr indent="0">
              <a:lnSpc>
                <a:spcPct val="100000"/>
              </a:lnSpc>
              <a:buNone/>
            </a:pPr>
            <a:r>
              <a:rPr lang="en-US" sz="4200" b="0" u="none" strike="noStrike">
                <a:solidFill>
                  <a:srgbClr val="000000"/>
                </a:solidFill>
                <a:uFillTx/>
                <a:latin typeface="Proxima Nova"/>
              </a:rPr>
              <a:t>Long ago, phishing messages just asked for the username and password in a reply to an email. While less common, this still occasionally happens.</a:t>
            </a:r>
            <a:endParaRPr lang="en-US" sz="4200" b="0" u="none" strike="noStrike">
              <a:solidFill>
                <a:srgbClr val="000000"/>
              </a:solidFill>
              <a:uFillTx/>
              <a:latin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PlaceHolder 1"/>
          <p:cNvSpPr>
            <a:spLocks noGrp="1" noRot="1" noChangeAspect="1"/>
          </p:cNvSpPr>
          <p:nvPr>
            <p:ph type="sldImg"/>
          </p:nvPr>
        </p:nvSpPr>
        <p:spPr>
          <a:xfrm>
            <a:off x="216000" y="812520"/>
            <a:ext cx="7127280" cy="4008960"/>
          </a:xfrm>
          <a:prstGeom prst="rect">
            <a:avLst/>
          </a:prstGeom>
          <a:ln w="0">
            <a:noFill/>
          </a:ln>
        </p:spPr>
      </p:sp>
      <p:sp>
        <p:nvSpPr>
          <p:cNvPr id="93" name="PlaceHolder 2"/>
          <p:cNvSpPr>
            <a:spLocks noGrp="1"/>
          </p:cNvSpPr>
          <p:nvPr>
            <p:ph type="body"/>
          </p:nvPr>
        </p:nvSpPr>
        <p:spPr>
          <a:xfrm>
            <a:off x="685800" y="4343400"/>
            <a:ext cx="5486040" cy="4114440"/>
          </a:xfrm>
          <a:prstGeom prst="rect">
            <a:avLst/>
          </a:prstGeom>
          <a:noFill/>
          <a:ln w="0">
            <a:noFill/>
          </a:ln>
        </p:spPr>
        <p:txBody>
          <a:bodyPr lIns="91440" tIns="91440" rIns="91440" bIns="91440" anchor="t">
            <a:noAutofit/>
          </a:bodyPr>
          <a:lstStyle/>
          <a:p>
            <a:pPr indent="0">
              <a:lnSpc>
                <a:spcPct val="100000"/>
              </a:lnSpc>
              <a:buNone/>
            </a:pPr>
            <a:r>
              <a:rPr lang="en-US" sz="2800" b="0" u="none" strike="noStrike">
                <a:solidFill>
                  <a:srgbClr val="000000"/>
                </a:solidFill>
                <a:uFillTx/>
                <a:latin typeface="Proxima Nova"/>
              </a:rPr>
              <a:t>If somebody from UNI asks for your CatID password, please contact us right away! It is a policy violation to share your CatID passwords. Ask for IT help if multiple users need access to a data or a computer system.</a:t>
            </a:r>
            <a:endParaRPr lang="en-US" sz="2800" b="0" u="none" strike="noStrike">
              <a:solidFill>
                <a:srgbClr val="000000"/>
              </a:solidFill>
              <a:uFillTx/>
              <a:latin typeface="Arial"/>
            </a:endParaRPr>
          </a:p>
          <a:p>
            <a:pPr indent="0">
              <a:lnSpc>
                <a:spcPct val="100000"/>
              </a:lnSpc>
              <a:buNone/>
            </a:pPr>
            <a:endParaRPr lang="en-US" sz="2800" b="0" u="none" strike="noStrike">
              <a:solidFill>
                <a:srgbClr val="000000"/>
              </a:solidFill>
              <a:uFillTx/>
              <a:latin typeface="Arial"/>
            </a:endParaRPr>
          </a:p>
          <a:p>
            <a:pPr indent="0">
              <a:lnSpc>
                <a:spcPct val="100000"/>
              </a:lnSpc>
              <a:buNone/>
            </a:pPr>
            <a:r>
              <a:rPr lang="en-US" sz="2800" b="0" u="none" strike="noStrike">
                <a:solidFill>
                  <a:srgbClr val="000000"/>
                </a:solidFill>
                <a:uFillTx/>
                <a:latin typeface="Proxima Nova"/>
              </a:rPr>
              <a:t>Very rarely there may be a shared password for IoT devices or “appliance-like” systems. Those passwords must be unique and cannot be the same as anyone’s CatID password. Historically, there were shared passwords for some departmental accounts for generic email addresses. Those are being migrated to better solutions.</a:t>
            </a:r>
            <a:endParaRPr lang="en-US" sz="2800" b="0" u="none" strike="noStrike">
              <a:solidFill>
                <a:srgbClr val="000000"/>
              </a:solidFill>
              <a:uFillTx/>
              <a:latin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PlaceHolder 1"/>
          <p:cNvSpPr>
            <a:spLocks noGrp="1" noRot="1" noChangeAspect="1"/>
          </p:cNvSpPr>
          <p:nvPr>
            <p:ph type="sldImg"/>
          </p:nvPr>
        </p:nvSpPr>
        <p:spPr>
          <a:xfrm>
            <a:off x="220663" y="812800"/>
            <a:ext cx="7118350" cy="4008438"/>
          </a:xfrm>
          <a:prstGeom prst="rect">
            <a:avLst/>
          </a:prstGeom>
          <a:ln w="0">
            <a:noFill/>
          </a:ln>
        </p:spPr>
      </p:sp>
      <p:sp>
        <p:nvSpPr>
          <p:cNvPr id="95" name="PlaceHolder 2"/>
          <p:cNvSpPr>
            <a:spLocks noGrp="1"/>
          </p:cNvSpPr>
          <p:nvPr>
            <p:ph type="body"/>
          </p:nvPr>
        </p:nvSpPr>
        <p:spPr>
          <a:xfrm>
            <a:off x="685800" y="4343400"/>
            <a:ext cx="5486040" cy="4114440"/>
          </a:xfrm>
          <a:prstGeom prst="rect">
            <a:avLst/>
          </a:prstGeom>
          <a:noFill/>
          <a:ln w="0">
            <a:noFill/>
          </a:ln>
        </p:spPr>
        <p:txBody>
          <a:bodyPr lIns="91440" tIns="91440" rIns="91440" bIns="91440" anchor="t">
            <a:noAutofit/>
          </a:bodyPr>
          <a:lstStyle/>
          <a:p>
            <a:pPr marL="216000" indent="-216000">
              <a:buNone/>
            </a:pPr>
            <a:r>
              <a:rPr lang="en-US" sz="2800" b="0" u="none" strike="noStrike">
                <a:solidFill>
                  <a:srgbClr val="000000"/>
                </a:solidFill>
                <a:uFillTx/>
                <a:latin typeface="Proxima Nova"/>
              </a:rPr>
              <a:t>Phishing is not just an email problem...some might not call those other attacks phishing, but rather social engineering attacks. We’re going with phishing because it is more recognized. There’s also spear-phishing, a highly-customized, targeted attack. SMS might be known as smishing. Phone call attacks are quite common and deep fake AI voice manipulation makes this worse. </a:t>
            </a:r>
            <a:endParaRPr lang="en-US" sz="2800" b="0" u="none" strike="noStrike">
              <a:solidFill>
                <a:srgbClr val="000000"/>
              </a:solidFill>
              <a:uFillTx/>
              <a:latin typeface="Arial"/>
            </a:endParaRPr>
          </a:p>
          <a:p>
            <a:pPr marL="216000" indent="-216000">
              <a:buNone/>
            </a:pPr>
            <a:endParaRPr lang="en-US" sz="2800" b="0" u="none" strike="noStrike">
              <a:solidFill>
                <a:srgbClr val="000000"/>
              </a:solidFill>
              <a:uFillTx/>
              <a:latin typeface="Arial"/>
            </a:endParaRPr>
          </a:p>
          <a:p>
            <a:pPr marL="216000" indent="-216000">
              <a:buNone/>
            </a:pPr>
            <a:r>
              <a:rPr lang="en-US" sz="2800" b="0" u="none" strike="noStrike">
                <a:solidFill>
                  <a:srgbClr val="000000"/>
                </a:solidFill>
                <a:uFillTx/>
                <a:latin typeface="Proxima Nova"/>
              </a:rPr>
              <a:t>Many of the attackers are full-time employees of criminal organizations or foreign governments. They have quotas, bonuses, and incentives just like any other employee.</a:t>
            </a:r>
            <a:endParaRPr lang="en-US" sz="2800" b="0" u="none" strike="noStrike">
              <a:solidFill>
                <a:srgbClr val="000000"/>
              </a:solidFill>
              <a:uFillTx/>
              <a:latin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PlaceHolder 1"/>
          <p:cNvSpPr>
            <a:spLocks noGrp="1" noRot="1" noChangeAspect="1"/>
          </p:cNvSpPr>
          <p:nvPr>
            <p:ph type="sldImg"/>
          </p:nvPr>
        </p:nvSpPr>
        <p:spPr>
          <a:xfrm>
            <a:off x="220663" y="812800"/>
            <a:ext cx="7118350" cy="4008438"/>
          </a:xfrm>
          <a:prstGeom prst="rect">
            <a:avLst/>
          </a:prstGeom>
          <a:ln w="0">
            <a:noFill/>
          </a:ln>
        </p:spPr>
      </p:sp>
      <p:sp>
        <p:nvSpPr>
          <p:cNvPr id="97" name="PlaceHolder 2"/>
          <p:cNvSpPr>
            <a:spLocks noGrp="1"/>
          </p:cNvSpPr>
          <p:nvPr>
            <p:ph type="body"/>
          </p:nvPr>
        </p:nvSpPr>
        <p:spPr>
          <a:xfrm>
            <a:off x="685800" y="4343400"/>
            <a:ext cx="5486040" cy="4114440"/>
          </a:xfrm>
          <a:prstGeom prst="rect">
            <a:avLst/>
          </a:prstGeom>
          <a:noFill/>
          <a:ln w="0">
            <a:noFill/>
          </a:ln>
        </p:spPr>
        <p:txBody>
          <a:bodyPr lIns="91440" tIns="91440" rIns="91440" bIns="91440" anchor="t">
            <a:noAutofit/>
          </a:bodyPr>
          <a:lstStyle/>
          <a:p>
            <a:pPr marL="216000" indent="-216000">
              <a:buNone/>
            </a:pPr>
            <a:r>
              <a:rPr lang="en-US" sz="2800" b="0" u="none" strike="noStrike">
                <a:solidFill>
                  <a:srgbClr val="000000"/>
                </a:solidFill>
                <a:uFillTx/>
                <a:latin typeface="Proxima Nova"/>
              </a:rPr>
              <a:t>At a deep level, it is all emotional manipulation. There is little difference between phishing and a psychological ops campaign. These same things would apply to anyone attempting to manipulate your thought process at any time. </a:t>
            </a:r>
            <a:endParaRPr lang="en-US" sz="2800" b="0" u="none" strike="noStrike">
              <a:solidFill>
                <a:srgbClr val="000000"/>
              </a:solidFill>
              <a:uFillTx/>
              <a:latin typeface="Arial"/>
            </a:endParaRPr>
          </a:p>
          <a:p>
            <a:pPr marL="216000" indent="-216000">
              <a:buNone/>
            </a:pPr>
            <a:endParaRPr lang="en-US" sz="2800" b="0" u="none" strike="noStrike">
              <a:solidFill>
                <a:srgbClr val="000000"/>
              </a:solidFill>
              <a:uFillTx/>
              <a:latin typeface="Arial"/>
            </a:endParaRPr>
          </a:p>
          <a:p>
            <a:pPr marL="216000" indent="-216000">
              <a:buNone/>
            </a:pPr>
            <a:r>
              <a:rPr lang="en-US" sz="2200" b="0" i="1" u="none" strike="noStrike">
                <a:solidFill>
                  <a:srgbClr val="000000"/>
                </a:solidFill>
                <a:uFillTx/>
                <a:latin typeface="Proxima Nova"/>
              </a:rPr>
              <a:t>If anyone pedantic complains about greed being listed under fear, greed is the fear of missing out or not getting what you think you deserve. Same emotional target. Same with Concern/empathy’s relationship with guilt, it is the part of the thought process we’re looking at.</a:t>
            </a:r>
            <a:endParaRPr lang="en-US" sz="2200" b="0" u="none" strike="noStrike">
              <a:solidFill>
                <a:srgbClr val="000000"/>
              </a:solidFill>
              <a:uFillTx/>
              <a:latin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PlaceHolder 1"/>
          <p:cNvSpPr>
            <a:spLocks noGrp="1" noRot="1" noChangeAspect="1"/>
          </p:cNvSpPr>
          <p:nvPr>
            <p:ph type="sldImg"/>
          </p:nvPr>
        </p:nvSpPr>
        <p:spPr>
          <a:xfrm>
            <a:off x="220663" y="812800"/>
            <a:ext cx="7118350" cy="4008438"/>
          </a:xfrm>
          <a:prstGeom prst="rect">
            <a:avLst/>
          </a:prstGeom>
          <a:ln w="0">
            <a:noFill/>
          </a:ln>
        </p:spPr>
      </p:sp>
      <p:sp>
        <p:nvSpPr>
          <p:cNvPr id="99" name="PlaceHolder 2"/>
          <p:cNvSpPr>
            <a:spLocks noGrp="1"/>
          </p:cNvSpPr>
          <p:nvPr>
            <p:ph type="body"/>
          </p:nvPr>
        </p:nvSpPr>
        <p:spPr>
          <a:xfrm>
            <a:off x="685800" y="4343400"/>
            <a:ext cx="5486040" cy="4114440"/>
          </a:xfrm>
          <a:prstGeom prst="rect">
            <a:avLst/>
          </a:prstGeom>
          <a:noFill/>
          <a:ln w="0">
            <a:noFill/>
          </a:ln>
        </p:spPr>
        <p:txBody>
          <a:bodyPr lIns="91440" tIns="91440" rIns="91440" bIns="91440" anchor="t">
            <a:noAutofit/>
          </a:bodyPr>
          <a:lstStyle/>
          <a:p>
            <a:pPr marL="216000" indent="-216000">
              <a:buNone/>
            </a:pPr>
            <a:r>
              <a:rPr lang="en-US" sz="4400" b="0" u="none" strike="noStrike" dirty="0">
                <a:solidFill>
                  <a:srgbClr val="000000"/>
                </a:solidFill>
                <a:uFillTx/>
                <a:latin typeface="Proxima Nova"/>
              </a:rPr>
              <a:t>The more of these you spot, the more skeptical you should be.</a:t>
            </a:r>
            <a:endParaRPr lang="en-US" sz="4400" b="0" u="none" strike="noStrike" dirty="0">
              <a:solidFill>
                <a:srgbClr val="000000"/>
              </a:solidFill>
              <a:uFillTx/>
              <a:latin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PlaceHolder 1"/>
          <p:cNvSpPr>
            <a:spLocks noGrp="1" noRot="1" noChangeAspect="1"/>
          </p:cNvSpPr>
          <p:nvPr>
            <p:ph type="sldImg"/>
          </p:nvPr>
        </p:nvSpPr>
        <p:spPr>
          <a:xfrm>
            <a:off x="220663" y="812800"/>
            <a:ext cx="7118350" cy="4008438"/>
          </a:xfrm>
          <a:prstGeom prst="rect">
            <a:avLst/>
          </a:prstGeom>
          <a:ln w="0">
            <a:noFill/>
          </a:ln>
        </p:spPr>
      </p:sp>
      <p:sp>
        <p:nvSpPr>
          <p:cNvPr id="101" name="PlaceHolder 2"/>
          <p:cNvSpPr>
            <a:spLocks noGrp="1"/>
          </p:cNvSpPr>
          <p:nvPr>
            <p:ph type="body"/>
          </p:nvPr>
        </p:nvSpPr>
        <p:spPr>
          <a:xfrm>
            <a:off x="685800" y="4343400"/>
            <a:ext cx="5486040" cy="4114440"/>
          </a:xfrm>
          <a:prstGeom prst="rect">
            <a:avLst/>
          </a:prstGeom>
          <a:noFill/>
          <a:ln w="0">
            <a:noFill/>
          </a:ln>
        </p:spPr>
        <p:txBody>
          <a:bodyPr lIns="91440" tIns="91440" rIns="91440" bIns="91440" anchor="t">
            <a:noAutofit/>
          </a:bodyPr>
          <a:lstStyle/>
          <a:p>
            <a:pPr marL="216000" indent="-216000">
              <a:buNone/>
            </a:pPr>
            <a:r>
              <a:rPr lang="en-US" sz="2800" b="0" u="none" strike="noStrike" dirty="0">
                <a:solidFill>
                  <a:srgbClr val="000000"/>
                </a:solidFill>
                <a:uFillTx/>
                <a:latin typeface="Proxima Nova"/>
              </a:rPr>
              <a:t>Additional examples:</a:t>
            </a:r>
            <a:endParaRPr lang="en-US" sz="2800" b="0" u="none" strike="noStrike" dirty="0">
              <a:solidFill>
                <a:srgbClr val="000000"/>
              </a:solidFill>
              <a:uFillTx/>
              <a:latin typeface="Arial"/>
            </a:endParaRPr>
          </a:p>
          <a:p>
            <a:pPr marL="216000" indent="-216000">
              <a:buNone/>
            </a:pPr>
            <a:r>
              <a:rPr lang="en-US" sz="2800" b="0" u="none" strike="noStrike" dirty="0">
                <a:solidFill>
                  <a:srgbClr val="000000"/>
                </a:solidFill>
                <a:uFillTx/>
                <a:latin typeface="Proxima Nova"/>
              </a:rPr>
              <a:t>Fear – There is unusual activity on your account. Any fear of failure, punishment, or consequences.</a:t>
            </a:r>
            <a:endParaRPr lang="en-US" sz="2800" b="0" u="none" strike="noStrike" dirty="0">
              <a:solidFill>
                <a:srgbClr val="000000"/>
              </a:solidFill>
              <a:uFillTx/>
              <a:latin typeface="Arial"/>
            </a:endParaRPr>
          </a:p>
          <a:p>
            <a:pPr marL="216000" indent="-216000">
              <a:buNone/>
            </a:pPr>
            <a:r>
              <a:rPr lang="en-US" sz="2800" b="0" u="none" strike="noStrike" dirty="0">
                <a:solidFill>
                  <a:srgbClr val="000000"/>
                </a:solidFill>
                <a:uFillTx/>
                <a:latin typeface="Proxima Nova"/>
              </a:rPr>
              <a:t>Obligation – Claims of legal requirements.</a:t>
            </a:r>
            <a:endParaRPr lang="en-US" sz="2800" b="0" u="none" strike="noStrike" dirty="0">
              <a:solidFill>
                <a:srgbClr val="000000"/>
              </a:solidFill>
              <a:uFillTx/>
              <a:latin typeface="Arial"/>
            </a:endParaRPr>
          </a:p>
          <a:p>
            <a:pPr marL="216000" indent="-216000">
              <a:buNone/>
            </a:pPr>
            <a:r>
              <a:rPr lang="en-US" sz="2800" b="0" u="none" strike="noStrike" dirty="0">
                <a:solidFill>
                  <a:srgbClr val="000000"/>
                </a:solidFill>
                <a:uFillTx/>
                <a:latin typeface="Proxima Nova"/>
              </a:rPr>
              <a:t>Guilt – People dependent on you will face consequences. For example, “Foreign student will be deported.”</a:t>
            </a:r>
            <a:endParaRPr lang="en-US" sz="2800" b="0" u="none" strike="noStrike" dirty="0">
              <a:solidFill>
                <a:srgbClr val="000000"/>
              </a:solidFill>
              <a:uFillTx/>
              <a:latin typeface="Arial"/>
            </a:endParaRPr>
          </a:p>
          <a:p>
            <a:pPr marL="216000" indent="-216000">
              <a:buNone/>
            </a:pPr>
            <a:r>
              <a:rPr lang="en-US" sz="2800" b="0" u="none" strike="noStrike" dirty="0">
                <a:solidFill>
                  <a:srgbClr val="000000"/>
                </a:solidFill>
                <a:uFillTx/>
                <a:latin typeface="Proxima Nova"/>
              </a:rPr>
              <a:t>Concern/empathy – I was assaulted and am in the hospital. I’m stranded in an unfamiliar city. The traditional grandparent scam.</a:t>
            </a:r>
            <a:endParaRPr lang="en-US" sz="2800" b="0" u="none" strike="noStrike" dirty="0">
              <a:solidFill>
                <a:srgbClr val="000000"/>
              </a:solidFill>
              <a:uFillTx/>
              <a:latin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PlaceHolder 1"/>
          <p:cNvSpPr>
            <a:spLocks noGrp="1" noRot="1" noChangeAspect="1"/>
          </p:cNvSpPr>
          <p:nvPr>
            <p:ph type="sldImg"/>
          </p:nvPr>
        </p:nvSpPr>
        <p:spPr>
          <a:xfrm>
            <a:off x="383760" y="694800"/>
            <a:ext cx="6090120" cy="3428640"/>
          </a:xfrm>
          <a:prstGeom prst="rect">
            <a:avLst/>
          </a:prstGeom>
          <a:ln w="0">
            <a:noFill/>
          </a:ln>
        </p:spPr>
      </p:sp>
      <p:sp>
        <p:nvSpPr>
          <p:cNvPr id="103" name="PlaceHolder 2"/>
          <p:cNvSpPr>
            <a:spLocks noGrp="1"/>
          </p:cNvSpPr>
          <p:nvPr>
            <p:ph type="body"/>
          </p:nvPr>
        </p:nvSpPr>
        <p:spPr>
          <a:xfrm>
            <a:off x="685800" y="4343400"/>
            <a:ext cx="5486040" cy="4114440"/>
          </a:xfrm>
          <a:prstGeom prst="rect">
            <a:avLst/>
          </a:prstGeom>
          <a:noFill/>
          <a:ln w="0">
            <a:noFill/>
          </a:ln>
        </p:spPr>
        <p:txBody>
          <a:bodyPr lIns="91440" tIns="91440" rIns="91440" bIns="91440" anchor="t">
            <a:noAutofit/>
          </a:bodyPr>
          <a:lstStyle/>
          <a:p>
            <a:pPr indent="0">
              <a:lnSpc>
                <a:spcPct val="100000"/>
              </a:lnSpc>
              <a:buNone/>
            </a:pPr>
            <a:r>
              <a:rPr lang="en-US" sz="2800" b="0" u="none" strike="noStrike">
                <a:solidFill>
                  <a:srgbClr val="000000"/>
                </a:solidFill>
                <a:uFillTx/>
                <a:latin typeface="Proxima Nova"/>
              </a:rPr>
              <a:t>The end goal, bypass your normal skepticism and safe-guards via emotional manipulation via FOG.</a:t>
            </a:r>
            <a:endParaRPr lang="en-US" sz="2800" b="0" u="none" strike="noStrike">
              <a:solidFill>
                <a:srgbClr val="000000"/>
              </a:solidFill>
              <a:uFillTx/>
              <a:latin typeface="Arial"/>
            </a:endParaRPr>
          </a:p>
          <a:p>
            <a:pPr indent="0">
              <a:lnSpc>
                <a:spcPct val="100000"/>
              </a:lnSpc>
              <a:buNone/>
            </a:pPr>
            <a:endParaRPr lang="en-US" sz="2800" b="0" u="none" strike="noStrike">
              <a:solidFill>
                <a:srgbClr val="000000"/>
              </a:solidFill>
              <a:uFillTx/>
              <a:latin typeface="Arial"/>
            </a:endParaRPr>
          </a:p>
          <a:p>
            <a:pPr indent="0">
              <a:lnSpc>
                <a:spcPct val="100000"/>
              </a:lnSpc>
              <a:buNone/>
            </a:pPr>
            <a:r>
              <a:rPr lang="en-US" sz="2800" b="0" u="none" strike="noStrike">
                <a:solidFill>
                  <a:srgbClr val="000000"/>
                </a:solidFill>
                <a:uFillTx/>
                <a:latin typeface="Proxima Nova"/>
              </a:rPr>
              <a:t>Of course, there are times the attackers will just fake a totally normal, benign message hoping some will fall for it. These are the hardest to spot based on the content of the message. In those cases, you need to look at where the links take you.</a:t>
            </a:r>
            <a:endParaRPr lang="en-US" sz="2800" b="0" u="none" strike="noStrike">
              <a:solidFill>
                <a:srgbClr val="000000"/>
              </a:solidFill>
              <a:uFillTx/>
              <a:latin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PlaceHolder 1"/>
          <p:cNvSpPr>
            <a:spLocks noGrp="1" noRot="1" noChangeAspect="1"/>
          </p:cNvSpPr>
          <p:nvPr>
            <p:ph type="sldImg"/>
          </p:nvPr>
        </p:nvSpPr>
        <p:spPr>
          <a:xfrm>
            <a:off x="385763" y="695325"/>
            <a:ext cx="6086475" cy="3427413"/>
          </a:xfrm>
          <a:prstGeom prst="rect">
            <a:avLst/>
          </a:prstGeom>
          <a:ln w="0">
            <a:noFill/>
          </a:ln>
        </p:spPr>
      </p:sp>
      <p:sp>
        <p:nvSpPr>
          <p:cNvPr id="105" name="PlaceHolder 2"/>
          <p:cNvSpPr>
            <a:spLocks noGrp="1"/>
          </p:cNvSpPr>
          <p:nvPr>
            <p:ph type="body"/>
          </p:nvPr>
        </p:nvSpPr>
        <p:spPr>
          <a:xfrm>
            <a:off x="685800" y="4343400"/>
            <a:ext cx="5486040" cy="4114440"/>
          </a:xfrm>
          <a:prstGeom prst="rect">
            <a:avLst/>
          </a:prstGeom>
          <a:noFill/>
          <a:ln w="0">
            <a:noFill/>
          </a:ln>
        </p:spPr>
        <p:txBody>
          <a:bodyPr lIns="91440" tIns="91440" rIns="91440" bIns="91440" anchor="t">
            <a:noAutofit/>
          </a:bodyPr>
          <a:lstStyle/>
          <a:p>
            <a:pPr marL="216000" indent="-216000">
              <a:buNone/>
            </a:pPr>
            <a:r>
              <a:rPr lang="en-US" sz="2800" b="0" u="none" strike="noStrike">
                <a:solidFill>
                  <a:srgbClr val="000000"/>
                </a:solidFill>
                <a:uFillTx/>
                <a:latin typeface="Proxima Nova"/>
              </a:rPr>
              <a:t>Mistakes are made when people rush or panic. Hovering over links before clicking and double-checking the URL when entering credentials or sensitive data is a must. This is much more tricky on phones. If you’re unsure and it can wait, look at it on a desktop later. If its urgent, send it to us anyway. </a:t>
            </a:r>
            <a:endParaRPr lang="en-US" sz="2800" b="0" u="none" strike="noStrike">
              <a:solidFill>
                <a:srgbClr val="000000"/>
              </a:solidFill>
              <a:uFillTx/>
              <a:latin typeface="Arial"/>
            </a:endParaRPr>
          </a:p>
          <a:p>
            <a:pPr marL="216000" indent="-216000">
              <a:buNone/>
            </a:pPr>
            <a:endParaRPr lang="en-US" sz="2800" b="0" u="none" strike="noStrike">
              <a:solidFill>
                <a:srgbClr val="000000"/>
              </a:solidFill>
              <a:uFillTx/>
              <a:latin typeface="Arial"/>
            </a:endParaRPr>
          </a:p>
          <a:p>
            <a:pPr marL="216000" indent="-216000">
              <a:buNone/>
            </a:pPr>
            <a:r>
              <a:rPr lang="en-US" sz="2800" b="0" u="none" strike="noStrike">
                <a:solidFill>
                  <a:srgbClr val="000000"/>
                </a:solidFill>
                <a:uFillTx/>
                <a:latin typeface="Proxima Nova"/>
              </a:rPr>
              <a:t>For the AI/deepfake concerns, strike up a short conversation with the person on something off-topic, if they can’t quickly respond, something might be amiss. This is most important for last minute financial changes.</a:t>
            </a:r>
            <a:endParaRPr lang="en-US" sz="2800" b="0" u="none" strike="noStrike">
              <a:solidFill>
                <a:srgbClr val="000000"/>
              </a:solidFill>
              <a:uFillTx/>
              <a:latin typeface="Arial"/>
            </a:endParaRPr>
          </a:p>
          <a:p>
            <a:pPr marL="216000" indent="-216000">
              <a:buNone/>
            </a:pPr>
            <a:endParaRPr lang="en-US" sz="2800" b="0" u="none" strike="noStrike">
              <a:solidFill>
                <a:srgbClr val="000000"/>
              </a:solidFill>
              <a:uFillTx/>
              <a:latin typeface="Arial"/>
            </a:endParaRPr>
          </a:p>
          <a:p>
            <a:pPr marL="216000" indent="-216000">
              <a:buNone/>
            </a:pPr>
            <a:r>
              <a:rPr lang="en-US" sz="2800" b="0" u="none" strike="noStrike">
                <a:solidFill>
                  <a:srgbClr val="000000"/>
                </a:solidFill>
                <a:uFillTx/>
                <a:latin typeface="Proxima Nova"/>
              </a:rPr>
              <a:t>Sometimes you can see something is bogus by looking at the sender of an email. This is subject to false negatives but not false positives.</a:t>
            </a:r>
            <a:endParaRPr lang="en-US" sz="2800" b="0" u="none" strike="noStrike">
              <a:solidFill>
                <a:srgbClr val="000000"/>
              </a:solidFill>
              <a:uFillTx/>
              <a:latin typeface="Arial"/>
            </a:endParaRPr>
          </a:p>
          <a:p>
            <a:pPr marL="216000" indent="-216000">
              <a:buNone/>
            </a:pPr>
            <a:endParaRPr lang="en-US" sz="2800" b="0" u="none" strike="noStrike">
              <a:solidFill>
                <a:srgbClr val="000000"/>
              </a:solidFill>
              <a:uFillTx/>
              <a:latin typeface="Arial"/>
            </a:endParaRPr>
          </a:p>
          <a:p>
            <a:pPr marL="216000" indent="-216000">
              <a:buNone/>
            </a:pPr>
            <a:r>
              <a:rPr lang="en-US" sz="2800" b="0" u="none" strike="noStrike">
                <a:solidFill>
                  <a:srgbClr val="000000"/>
                </a:solidFill>
                <a:uFillTx/>
                <a:latin typeface="Proxima Nova"/>
              </a:rPr>
              <a:t>Email us at </a:t>
            </a:r>
            <a:r>
              <a:rPr lang="en-US" sz="2800" b="0" u="none" strike="noStrike">
                <a:solidFill>
                  <a:srgbClr val="000000"/>
                </a:solidFill>
                <a:uFillTx/>
                <a:latin typeface="Proxima Nova"/>
                <a:hlinkClick r:id="rId3"/>
              </a:rPr>
              <a:t>security@uni.edu</a:t>
            </a:r>
            <a:r>
              <a:rPr lang="en-US" sz="2800" b="0" u="none" strike="noStrike">
                <a:solidFill>
                  <a:srgbClr val="000000"/>
                </a:solidFill>
                <a:uFillTx/>
                <a:latin typeface="Proxima Nova"/>
              </a:rPr>
              <a:t> for anything you’re worried about with tech if you think there’s an IT security implication or a potential loss of confidential UNI data, if we’re not quite the right people, we’ll get you in touch with who you need. </a:t>
            </a:r>
            <a:endParaRPr lang="en-US" sz="2800" b="0" u="none" strike="noStrike">
              <a:solidFill>
                <a:srgbClr val="000000"/>
              </a:solidFill>
              <a:uFillTx/>
              <a:latin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p:spTree>
      <p:nvGrpSpPr>
        <p:cNvPr id="1" name=""/>
        <p:cNvGrpSpPr/>
        <p:nvPr/>
      </p:nvGrpSpPr>
      <p:grpSpPr>
        <a:xfrm>
          <a:off x="0" y="0"/>
          <a:ext cx="0" cy="0"/>
          <a:chOff x="0" y="0"/>
          <a:chExt cx="0" cy="0"/>
        </a:xfrm>
      </p:grpSpPr>
      <p:sp>
        <p:nvSpPr>
          <p:cNvPr id="4" name="PlaceHolder 1"/>
          <p:cNvSpPr>
            <a:spLocks noGrp="1"/>
          </p:cNvSpPr>
          <p:nvPr>
            <p:ph type="title"/>
          </p:nvPr>
        </p:nvSpPr>
        <p:spPr>
          <a:xfrm>
            <a:off x="311760" y="744480"/>
            <a:ext cx="8520120" cy="2054160"/>
          </a:xfrm>
          <a:prstGeom prst="rect">
            <a:avLst/>
          </a:prstGeom>
          <a:noFill/>
          <a:ln w="0">
            <a:noFill/>
          </a:ln>
        </p:spPr>
        <p:txBody>
          <a:bodyPr lIns="0" tIns="0" rIns="0" bIns="0" anchor="ctr">
            <a:noAutofit/>
          </a:bodyPr>
          <a:lstStyle/>
          <a:p>
            <a:pPr indent="0">
              <a:buNone/>
            </a:pPr>
            <a:endParaRPr lang="en-US" sz="1400" b="0" u="none" strike="noStrike">
              <a:solidFill>
                <a:srgbClr val="000000"/>
              </a:solidFill>
              <a:uFillTx/>
              <a:latin typeface="Arial"/>
            </a:endParaRPr>
          </a:p>
        </p:txBody>
      </p:sp>
      <p:sp>
        <p:nvSpPr>
          <p:cNvPr id="5" name="PlaceHolder 2"/>
          <p:cNvSpPr>
            <a:spLocks noGrp="1"/>
          </p:cNvSpPr>
          <p:nvPr>
            <p:ph type="subTitle"/>
          </p:nvPr>
        </p:nvSpPr>
        <p:spPr>
          <a:xfrm>
            <a:off x="457200" y="1203840"/>
            <a:ext cx="8229240" cy="2985480"/>
          </a:xfrm>
          <a:prstGeom prst="rect">
            <a:avLst/>
          </a:prstGeom>
          <a:noFill/>
          <a:ln w="0">
            <a:noFill/>
          </a:ln>
        </p:spPr>
        <p:txBody>
          <a:bodyPr lIns="0" tIns="0" rIns="0" bIns="0" anchor="ctr">
            <a:noAutofit/>
          </a:bodyPr>
          <a:lstStyle/>
          <a:p>
            <a:pPr indent="0" algn="ctr">
              <a:buNone/>
            </a:pPr>
            <a:endParaRPr lang="en-US" sz="3200" b="0" u="none" strike="noStrike">
              <a:solidFill>
                <a:srgbClr val="FFFFFF"/>
              </a:solidFill>
              <a:uFillTx/>
              <a:latin typeface="Arial"/>
            </a:endParaRPr>
          </a:p>
        </p:txBody>
      </p:sp>
      <p:sp>
        <p:nvSpPr>
          <p:cNvPr id="2" name="PlaceHolder 3"/>
          <p:cNvSpPr>
            <a:spLocks noGrp="1"/>
          </p:cNvSpPr>
          <p:nvPr>
            <p:ph type="sldNum" idx="1"/>
          </p:nvPr>
        </p:nvSpPr>
        <p:spPr/>
        <p:txBody>
          <a:bodyPr/>
          <a:lstStyle/>
          <a:p>
            <a:fld id="{87E3EAAE-8980-4A3F-8C9F-DB11F95F39E4}"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BLANK">
    <p:spTree>
      <p:nvGrpSpPr>
        <p:cNvPr id="1" name=""/>
        <p:cNvGrpSpPr/>
        <p:nvPr/>
      </p:nvGrpSpPr>
      <p:grpSpPr>
        <a:xfrm>
          <a:off x="0" y="0"/>
          <a:ext cx="0" cy="0"/>
          <a:chOff x="0" y="0"/>
          <a:chExt cx="0" cy="0"/>
        </a:xfrm>
      </p:grpSpPr>
      <p:sp>
        <p:nvSpPr>
          <p:cNvPr id="10" name="PlaceHolder 1"/>
          <p:cNvSpPr>
            <a:spLocks noGrp="1"/>
          </p:cNvSpPr>
          <p:nvPr>
            <p:ph type="title"/>
          </p:nvPr>
        </p:nvSpPr>
        <p:spPr>
          <a:xfrm>
            <a:off x="311760" y="744480"/>
            <a:ext cx="8520120" cy="2054160"/>
          </a:xfrm>
          <a:prstGeom prst="rect">
            <a:avLst/>
          </a:prstGeom>
          <a:noFill/>
          <a:ln w="0">
            <a:noFill/>
          </a:ln>
        </p:spPr>
        <p:txBody>
          <a:bodyPr lIns="0" tIns="0" rIns="0" bIns="0" anchor="ctr">
            <a:noAutofit/>
          </a:bodyPr>
          <a:lstStyle/>
          <a:p>
            <a:pPr indent="0">
              <a:buNone/>
            </a:pPr>
            <a:endParaRPr lang="en-US" sz="1400" b="0" u="none" strike="noStrike">
              <a:solidFill>
                <a:srgbClr val="000000"/>
              </a:solidFill>
              <a:uFillTx/>
              <a:latin typeface="Arial"/>
            </a:endParaRPr>
          </a:p>
        </p:txBody>
      </p:sp>
      <p:sp>
        <p:nvSpPr>
          <p:cNvPr id="11" name="PlaceHolder 2"/>
          <p:cNvSpPr>
            <a:spLocks noGrp="1"/>
          </p:cNvSpPr>
          <p:nvPr>
            <p:ph/>
          </p:nvPr>
        </p:nvSpPr>
        <p:spPr>
          <a:xfrm>
            <a:off x="457200" y="1203840"/>
            <a:ext cx="8229240" cy="2985480"/>
          </a:xfrm>
          <a:prstGeom prst="rect">
            <a:avLst/>
          </a:prstGeom>
          <a:noFill/>
          <a:ln w="0">
            <a:noFill/>
          </a:ln>
        </p:spPr>
        <p:txBody>
          <a:bodyPr lIns="0" tIns="0" rIns="0" bIns="0" anchor="t">
            <a:normAutofit/>
          </a:bodyPr>
          <a:lstStyle/>
          <a:p>
            <a:pPr indent="0">
              <a:spcBef>
                <a:spcPts val="1409"/>
              </a:spcBef>
              <a:buNone/>
            </a:pPr>
            <a:endParaRPr lang="en-US" sz="1400" b="0" u="none" strike="noStrike">
              <a:solidFill>
                <a:srgbClr val="000000"/>
              </a:solidFill>
              <a:uFillTx/>
              <a:latin typeface="Proxima Nova"/>
            </a:endParaRPr>
          </a:p>
        </p:txBody>
      </p:sp>
      <p:sp>
        <p:nvSpPr>
          <p:cNvPr id="4" name="PlaceHolder 3"/>
          <p:cNvSpPr>
            <a:spLocks noGrp="1"/>
          </p:cNvSpPr>
          <p:nvPr>
            <p:ph type="sldNum" idx="2"/>
          </p:nvPr>
        </p:nvSpPr>
        <p:spPr/>
        <p:txBody>
          <a:bodyPr/>
          <a:lstStyle/>
          <a:p>
            <a:fld id="{E700628A-12C0-42DB-A6DC-784148951AF7}"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Default">
    <p:spTree>
      <p:nvGrpSpPr>
        <p:cNvPr id="1" name=""/>
        <p:cNvGrpSpPr/>
        <p:nvPr/>
      </p:nvGrpSpPr>
      <p:grpSpPr>
        <a:xfrm>
          <a:off x="0" y="0"/>
          <a:ext cx="0" cy="0"/>
          <a:chOff x="0" y="0"/>
          <a:chExt cx="0" cy="0"/>
        </a:xfrm>
      </p:grpSpPr>
      <p:sp>
        <p:nvSpPr>
          <p:cNvPr id="2" name="PlaceHolder 1"/>
          <p:cNvSpPr>
            <a:spLocks noGrp="1"/>
          </p:cNvSpPr>
          <p:nvPr>
            <p:ph type="ftr" idx="4"/>
          </p:nvPr>
        </p:nvSpPr>
        <p:spPr/>
        <p:txBody>
          <a:bodyPr/>
          <a:lstStyle/>
          <a:p>
            <a:r>
              <a:t>Footer</a:t>
            </a:r>
          </a:p>
        </p:txBody>
      </p:sp>
      <p:sp>
        <p:nvSpPr>
          <p:cNvPr id="3" name="PlaceHolder 2"/>
          <p:cNvSpPr>
            <a:spLocks noGrp="1"/>
          </p:cNvSpPr>
          <p:nvPr>
            <p:ph type="sldNum" idx="5"/>
          </p:nvPr>
        </p:nvSpPr>
        <p:spPr/>
        <p:txBody>
          <a:bodyPr/>
          <a:lstStyle/>
          <a:p>
            <a:fld id="{ECBEA896-6455-43A6-8B7E-837F08FDF374}" type="slidenum">
              <a:t>‹#›</a:t>
            </a:fld>
            <a:endParaRPr/>
          </a:p>
        </p:txBody>
      </p:sp>
      <p:sp>
        <p:nvSpPr>
          <p:cNvPr id="4" name="PlaceHolder 3"/>
          <p:cNvSpPr>
            <a:spLocks noGrp="1"/>
          </p:cNvSpPr>
          <p:nvPr>
            <p:ph type="dt" idx="3"/>
          </p:nvPr>
        </p:nvSpPr>
        <p:spPr/>
        <p:txBody>
          <a:body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00778"/>
        </a:solidFill>
        <a:effectLst/>
      </p:bgPr>
    </p:bg>
    <p:spTree>
      <p:nvGrpSpPr>
        <p:cNvPr id="1" name=""/>
        <p:cNvGrpSpPr/>
        <p:nvPr/>
      </p:nvGrpSpPr>
      <p:grpSpPr>
        <a:xfrm>
          <a:off x="0" y="0"/>
          <a:ext cx="0" cy="0"/>
          <a:chOff x="0" y="0"/>
          <a:chExt cx="0" cy="0"/>
        </a:xfrm>
      </p:grpSpPr>
      <p:sp>
        <p:nvSpPr>
          <p:cNvPr id="4" name="PlaceHolder 1"/>
          <p:cNvSpPr>
            <a:spLocks noGrp="1"/>
          </p:cNvSpPr>
          <p:nvPr>
            <p:ph type="title"/>
          </p:nvPr>
        </p:nvSpPr>
        <p:spPr>
          <a:xfrm>
            <a:off x="311760" y="744480"/>
            <a:ext cx="8520120" cy="2054160"/>
          </a:xfrm>
          <a:prstGeom prst="rect">
            <a:avLst/>
          </a:prstGeom>
          <a:noFill/>
          <a:ln w="0">
            <a:noFill/>
          </a:ln>
        </p:spPr>
        <p:txBody>
          <a:bodyPr lIns="0" tIns="0" rIns="0" bIns="0" anchor="ctr">
            <a:noAutofit/>
          </a:bodyPr>
          <a:lstStyle/>
          <a:p>
            <a:pPr indent="0">
              <a:buNone/>
            </a:pPr>
            <a:r>
              <a:rPr lang="en-US" sz="1400" b="0" u="none" strike="noStrike">
                <a:solidFill>
                  <a:srgbClr val="000000"/>
                </a:solidFill>
                <a:uFillTx/>
                <a:latin typeface="Arial"/>
              </a:rPr>
              <a:t>Click to edit the title text format</a:t>
            </a:r>
          </a:p>
        </p:txBody>
      </p:sp>
      <p:sp>
        <p:nvSpPr>
          <p:cNvPr id="5" name="PlaceHolder 2"/>
          <p:cNvSpPr>
            <a:spLocks noGrp="1"/>
          </p:cNvSpPr>
          <p:nvPr>
            <p:ph type="sldNum" idx="1"/>
          </p:nvPr>
        </p:nvSpPr>
        <p:spPr>
          <a:xfrm>
            <a:off x="8472600" y="4666320"/>
            <a:ext cx="548280" cy="393480"/>
          </a:xfrm>
          <a:prstGeom prst="rect">
            <a:avLst/>
          </a:prstGeom>
          <a:noFill/>
          <a:ln w="0">
            <a:noFill/>
          </a:ln>
        </p:spPr>
        <p:txBody>
          <a:bodyPr lIns="91440" tIns="91440" rIns="91440" bIns="91440" anchor="ctr">
            <a:noAutofit/>
          </a:bodyPr>
          <a:lstStyle>
            <a:lvl1pPr indent="0" algn="r">
              <a:lnSpc>
                <a:spcPct val="100000"/>
              </a:lnSpc>
              <a:buNone/>
              <a:tabLst>
                <a:tab pos="0" algn="l"/>
              </a:tabLst>
              <a:defRPr lang="en-US" sz="1000" b="0" u="none" strike="noStrike">
                <a:solidFill>
                  <a:srgbClr val="FFFFFF"/>
                </a:solidFill>
                <a:uFillTx/>
                <a:latin typeface="Proxima Nova"/>
                <a:ea typeface="Proxima Nova"/>
              </a:defRPr>
            </a:lvl1pPr>
          </a:lstStyle>
          <a:p>
            <a:pPr indent="0" algn="r">
              <a:lnSpc>
                <a:spcPct val="100000"/>
              </a:lnSpc>
              <a:buNone/>
              <a:tabLst>
                <a:tab pos="0" algn="l"/>
              </a:tabLst>
            </a:pPr>
            <a:fld id="{70CE5EB2-EF33-496E-9A99-A59BB487A235}" type="slidenum">
              <a:rPr lang="en-US" sz="1000" b="0" u="none" strike="noStrike">
                <a:solidFill>
                  <a:srgbClr val="FFFFFF"/>
                </a:solidFill>
                <a:uFillTx/>
                <a:latin typeface="Proxima Nova"/>
                <a:ea typeface="Proxima Nova"/>
              </a:rPr>
              <a:t>‹#›</a:t>
            </a:fld>
            <a:endParaRPr lang="en-US" sz="1000" b="0" u="none" strike="noStrike">
              <a:solidFill>
                <a:srgbClr val="FFFFFF"/>
              </a:solidFill>
              <a:uFillTx/>
              <a:latin typeface="Times New Roman"/>
            </a:endParaRPr>
          </a:p>
        </p:txBody>
      </p:sp>
      <p:pic>
        <p:nvPicPr>
          <p:cNvPr id="2" name="Google Shape;13;p2"/>
          <p:cNvPicPr/>
          <p:nvPr/>
        </p:nvPicPr>
        <p:blipFill>
          <a:blip r:embed="rId3"/>
          <a:stretch/>
        </p:blipFill>
        <p:spPr>
          <a:xfrm>
            <a:off x="2988000" y="627120"/>
            <a:ext cx="3167280" cy="928440"/>
          </a:xfrm>
          <a:prstGeom prst="rect">
            <a:avLst/>
          </a:prstGeom>
          <a:noFill/>
          <a:ln w="0">
            <a:noFill/>
          </a:ln>
        </p:spPr>
      </p:pic>
      <p:sp>
        <p:nvSpPr>
          <p:cNvPr id="3" name="PlaceHolder 3"/>
          <p:cNvSpPr>
            <a:spLocks noGrp="1"/>
          </p:cNvSpPr>
          <p:nvPr>
            <p:ph type="body"/>
          </p:nvPr>
        </p:nvSpPr>
        <p:spPr>
          <a:xfrm>
            <a:off x="457200" y="1203840"/>
            <a:ext cx="8229240" cy="2985480"/>
          </a:xfrm>
          <a:prstGeom prst="rect">
            <a:avLst/>
          </a:prstGeom>
          <a:noFill/>
          <a:ln w="0">
            <a:noFill/>
          </a:ln>
        </p:spPr>
        <p:txBody>
          <a:bodyPr lIns="0" tIns="0" rIns="0" bIns="0" anchor="t">
            <a:normAutofit/>
          </a:bodyPr>
          <a:lstStyle/>
          <a:p>
            <a:pPr marL="432000" indent="-324000">
              <a:spcBef>
                <a:spcPts val="1409"/>
              </a:spcBef>
              <a:buClr>
                <a:srgbClr val="FFFFFF"/>
              </a:buClr>
              <a:buSzPct val="45000"/>
              <a:buFont typeface="Wingdings" charset="2"/>
              <a:buChar char=""/>
            </a:pPr>
            <a:r>
              <a:rPr lang="en-US" sz="1400" b="0" u="none" strike="noStrike">
                <a:solidFill>
                  <a:srgbClr val="000000"/>
                </a:solidFill>
                <a:uFillTx/>
                <a:latin typeface="Proxima Nova"/>
              </a:rPr>
              <a:t>Click to edit the outline text format</a:t>
            </a:r>
          </a:p>
          <a:p>
            <a:pPr marL="864000" lvl="1" indent="-324000">
              <a:spcBef>
                <a:spcPts val="1131"/>
              </a:spcBef>
              <a:buClr>
                <a:srgbClr val="FFFFFF"/>
              </a:buClr>
              <a:buSzPct val="75000"/>
              <a:buFont typeface="Symbol" charset="2"/>
              <a:buChar char=""/>
            </a:pPr>
            <a:r>
              <a:rPr lang="en-US" sz="1400" b="0" u="none" strike="noStrike">
                <a:solidFill>
                  <a:srgbClr val="000000"/>
                </a:solidFill>
                <a:uFillTx/>
                <a:latin typeface="Proxima Nova"/>
              </a:rPr>
              <a:t>Second Outline Level</a:t>
            </a:r>
          </a:p>
          <a:p>
            <a:pPr marL="1296000" lvl="2" indent="-288000">
              <a:spcBef>
                <a:spcPts val="848"/>
              </a:spcBef>
              <a:buClr>
                <a:srgbClr val="FFFFFF"/>
              </a:buClr>
              <a:buSzPct val="45000"/>
              <a:buFont typeface="Wingdings" charset="2"/>
              <a:buChar char=""/>
            </a:pPr>
            <a:r>
              <a:rPr lang="en-US" sz="1400" b="0" u="none" strike="noStrike">
                <a:solidFill>
                  <a:srgbClr val="000000"/>
                </a:solidFill>
                <a:uFillTx/>
                <a:latin typeface="Proxima Nova"/>
              </a:rPr>
              <a:t>Third Outline Level</a:t>
            </a:r>
          </a:p>
          <a:p>
            <a:pPr marL="1728000" lvl="3" indent="-216000">
              <a:spcBef>
                <a:spcPts val="564"/>
              </a:spcBef>
              <a:buClr>
                <a:srgbClr val="FFFFFF"/>
              </a:buClr>
              <a:buSzPct val="75000"/>
              <a:buFont typeface="Symbol" charset="2"/>
              <a:buChar char=""/>
            </a:pPr>
            <a:r>
              <a:rPr lang="en-US" sz="1400" b="0" u="none" strike="noStrike">
                <a:solidFill>
                  <a:srgbClr val="000000"/>
                </a:solidFill>
                <a:uFillTx/>
                <a:latin typeface="Proxima Nova"/>
              </a:rPr>
              <a:t>Fourth Outline Level</a:t>
            </a:r>
          </a:p>
          <a:p>
            <a:pPr marL="2160000" lvl="4" indent="-216000">
              <a:spcBef>
                <a:spcPts val="281"/>
              </a:spcBef>
              <a:buClr>
                <a:srgbClr val="FFFFFF"/>
              </a:buClr>
              <a:buSzPct val="45000"/>
              <a:buFont typeface="Wingdings" charset="2"/>
              <a:buChar char=""/>
            </a:pPr>
            <a:r>
              <a:rPr lang="en-US" sz="2000" b="0" u="none" strike="noStrike">
                <a:solidFill>
                  <a:srgbClr val="000000"/>
                </a:solidFill>
                <a:uFillTx/>
                <a:latin typeface="Proxima Nova"/>
              </a:rPr>
              <a:t>Fifth Outline Level</a:t>
            </a:r>
          </a:p>
          <a:p>
            <a:pPr marL="2592000" lvl="5" indent="-216000">
              <a:spcBef>
                <a:spcPts val="281"/>
              </a:spcBef>
              <a:buClr>
                <a:srgbClr val="FFFFFF"/>
              </a:buClr>
              <a:buSzPct val="45000"/>
              <a:buFont typeface="Wingdings" charset="2"/>
              <a:buChar char=""/>
            </a:pPr>
            <a:r>
              <a:rPr lang="en-US" sz="2000" b="0" u="none" strike="noStrike">
                <a:solidFill>
                  <a:srgbClr val="000000"/>
                </a:solidFill>
                <a:uFillTx/>
                <a:latin typeface="Proxima Nova"/>
              </a:rPr>
              <a:t>Sixth Outline Level</a:t>
            </a:r>
          </a:p>
          <a:p>
            <a:pPr marL="3024000" lvl="6" indent="-216000">
              <a:spcBef>
                <a:spcPts val="281"/>
              </a:spcBef>
              <a:buClr>
                <a:srgbClr val="FFFFFF"/>
              </a:buClr>
              <a:buSzPct val="45000"/>
              <a:buFont typeface="Wingdings" charset="2"/>
              <a:buChar char=""/>
            </a:pPr>
            <a:r>
              <a:rPr lang="en-US" sz="2000" b="0" u="none" strike="noStrike">
                <a:solidFill>
                  <a:srgbClr val="000000"/>
                </a:solidFill>
                <a:uFillTx/>
                <a:latin typeface="Proxima Nova"/>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PlaceHolder 1"/>
          <p:cNvSpPr>
            <a:spLocks noGrp="1"/>
          </p:cNvSpPr>
          <p:nvPr>
            <p:ph type="sldNum" idx="2"/>
          </p:nvPr>
        </p:nvSpPr>
        <p:spPr>
          <a:xfrm>
            <a:off x="8345160" y="4597560"/>
            <a:ext cx="548280" cy="393480"/>
          </a:xfrm>
          <a:prstGeom prst="rect">
            <a:avLst/>
          </a:prstGeom>
          <a:noFill/>
          <a:ln w="0">
            <a:noFill/>
          </a:ln>
        </p:spPr>
        <p:txBody>
          <a:bodyPr lIns="91440" tIns="91440" rIns="91440" bIns="91440" anchor="ctr">
            <a:noAutofit/>
          </a:bodyPr>
          <a:lstStyle>
            <a:lvl1pPr indent="0" algn="r">
              <a:lnSpc>
                <a:spcPct val="100000"/>
              </a:lnSpc>
              <a:buNone/>
              <a:tabLst>
                <a:tab pos="0" algn="l"/>
              </a:tabLst>
              <a:defRPr lang="en-US" sz="1000" b="0" u="none" strike="noStrike">
                <a:solidFill>
                  <a:srgbClr val="000000"/>
                </a:solidFill>
                <a:uFillTx/>
                <a:latin typeface="Arial"/>
                <a:ea typeface="Arial"/>
              </a:defRPr>
            </a:lvl1pPr>
          </a:lstStyle>
          <a:p>
            <a:pPr indent="0" algn="r">
              <a:lnSpc>
                <a:spcPct val="100000"/>
              </a:lnSpc>
              <a:buNone/>
              <a:tabLst>
                <a:tab pos="0" algn="l"/>
              </a:tabLst>
            </a:pPr>
            <a:fld id="{766C60FF-63B5-4CED-9C4F-87832094A7AE}" type="slidenum">
              <a:rPr lang="en-US" sz="1000" b="0" u="none" strike="noStrike">
                <a:solidFill>
                  <a:srgbClr val="000000"/>
                </a:solidFill>
                <a:uFillTx/>
                <a:latin typeface="Arial"/>
                <a:ea typeface="Arial"/>
              </a:rPr>
              <a:t>‹#›</a:t>
            </a:fld>
            <a:endParaRPr lang="en-US" sz="1000" b="0" u="none" strike="noStrike">
              <a:solidFill>
                <a:srgbClr val="000000"/>
              </a:solidFill>
              <a:uFillTx/>
              <a:latin typeface="Times New Roman"/>
            </a:endParaRPr>
          </a:p>
        </p:txBody>
      </p:sp>
      <p:pic>
        <p:nvPicPr>
          <p:cNvPr id="7" name="Google Shape;70;p12"/>
          <p:cNvPicPr/>
          <p:nvPr/>
        </p:nvPicPr>
        <p:blipFill>
          <a:blip r:embed="rId3"/>
          <a:stretch/>
        </p:blipFill>
        <p:spPr>
          <a:xfrm>
            <a:off x="7197480" y="4576680"/>
            <a:ext cx="1485360" cy="435240"/>
          </a:xfrm>
          <a:prstGeom prst="rect">
            <a:avLst/>
          </a:prstGeom>
          <a:noFill/>
          <a:ln w="0">
            <a:noFill/>
          </a:ln>
        </p:spPr>
      </p:pic>
      <p:sp>
        <p:nvSpPr>
          <p:cNvPr id="8" name="PlaceHolder 2"/>
          <p:cNvSpPr>
            <a:spLocks noGrp="1"/>
          </p:cNvSpPr>
          <p:nvPr>
            <p:ph type="title"/>
          </p:nvPr>
        </p:nvSpPr>
        <p:spPr>
          <a:xfrm>
            <a:off x="457200" y="204840"/>
            <a:ext cx="8229240" cy="859320"/>
          </a:xfrm>
          <a:prstGeom prst="rect">
            <a:avLst/>
          </a:prstGeom>
          <a:noFill/>
          <a:ln w="0">
            <a:noFill/>
          </a:ln>
        </p:spPr>
        <p:txBody>
          <a:bodyPr lIns="0" tIns="0" rIns="0" bIns="0" anchor="ctr">
            <a:noAutofit/>
          </a:bodyPr>
          <a:lstStyle/>
          <a:p>
            <a:pPr indent="0">
              <a:buNone/>
            </a:pPr>
            <a:r>
              <a:rPr lang="en-US" sz="1400" b="0" u="none" strike="noStrike">
                <a:solidFill>
                  <a:srgbClr val="000000"/>
                </a:solidFill>
                <a:uFillTx/>
                <a:latin typeface="Proxima Nova"/>
              </a:rPr>
              <a:t>Click to edit the title text format</a:t>
            </a:r>
          </a:p>
        </p:txBody>
      </p:sp>
      <p:sp>
        <p:nvSpPr>
          <p:cNvPr id="9" name="PlaceHolder 3"/>
          <p:cNvSpPr>
            <a:spLocks noGrp="1"/>
          </p:cNvSpPr>
          <p:nvPr>
            <p:ph type="body"/>
          </p:nvPr>
        </p:nvSpPr>
        <p:spPr>
          <a:xfrm>
            <a:off x="457200" y="1203840"/>
            <a:ext cx="8229240" cy="2985480"/>
          </a:xfrm>
          <a:prstGeom prst="rect">
            <a:avLst/>
          </a:prstGeom>
          <a:noFill/>
          <a:ln w="0">
            <a:noFill/>
          </a:ln>
        </p:spPr>
        <p:txBody>
          <a:bodyPr lIns="0" tIns="0" rIns="0" bIns="0" anchor="t">
            <a:normAutofit/>
          </a:bodyPr>
          <a:lstStyle/>
          <a:p>
            <a:pPr marL="432000" indent="-324000">
              <a:spcBef>
                <a:spcPts val="1409"/>
              </a:spcBef>
              <a:buClr>
                <a:srgbClr val="000000"/>
              </a:buClr>
              <a:buSzPct val="45000"/>
              <a:buFont typeface="Wingdings" charset="2"/>
              <a:buChar char=""/>
            </a:pPr>
            <a:r>
              <a:rPr lang="en-US" sz="1400" b="0" u="none" strike="noStrike">
                <a:solidFill>
                  <a:srgbClr val="000000"/>
                </a:solidFill>
                <a:uFillTx/>
                <a:latin typeface="Proxima Nova"/>
              </a:rPr>
              <a:t>Click to edit the outline text format</a:t>
            </a:r>
          </a:p>
          <a:p>
            <a:pPr marL="864000" lvl="1" indent="-324000">
              <a:spcBef>
                <a:spcPts val="1131"/>
              </a:spcBef>
              <a:buClr>
                <a:srgbClr val="000000"/>
              </a:buClr>
              <a:buSzPct val="75000"/>
              <a:buFont typeface="Symbol" charset="2"/>
              <a:buChar char=""/>
            </a:pPr>
            <a:r>
              <a:rPr lang="en-US" sz="1400" b="0" u="none" strike="noStrike">
                <a:solidFill>
                  <a:srgbClr val="000000"/>
                </a:solidFill>
                <a:uFillTx/>
                <a:latin typeface="Proxima Nova"/>
              </a:rPr>
              <a:t>Second Outline Level</a:t>
            </a:r>
          </a:p>
          <a:p>
            <a:pPr marL="1296000" lvl="2" indent="-288000">
              <a:spcBef>
                <a:spcPts val="848"/>
              </a:spcBef>
              <a:buClr>
                <a:srgbClr val="000000"/>
              </a:buClr>
              <a:buSzPct val="45000"/>
              <a:buFont typeface="Wingdings" charset="2"/>
              <a:buChar char=""/>
            </a:pPr>
            <a:r>
              <a:rPr lang="en-US" sz="1400" b="0" u="none" strike="noStrike">
                <a:solidFill>
                  <a:srgbClr val="000000"/>
                </a:solidFill>
                <a:uFillTx/>
                <a:latin typeface="Proxima Nova"/>
              </a:rPr>
              <a:t>Third Outline Level</a:t>
            </a:r>
          </a:p>
          <a:p>
            <a:pPr marL="1728000" lvl="3" indent="-216000">
              <a:spcBef>
                <a:spcPts val="564"/>
              </a:spcBef>
              <a:buClr>
                <a:srgbClr val="000000"/>
              </a:buClr>
              <a:buSzPct val="75000"/>
              <a:buFont typeface="Symbol" charset="2"/>
              <a:buChar char=""/>
            </a:pPr>
            <a:r>
              <a:rPr lang="en-US" sz="1400" b="0" u="none" strike="noStrike">
                <a:solidFill>
                  <a:srgbClr val="000000"/>
                </a:solidFill>
                <a:uFillTx/>
                <a:latin typeface="Proxima Nova"/>
              </a:rPr>
              <a:t>Fourth Outline Level</a:t>
            </a:r>
          </a:p>
          <a:p>
            <a:pPr marL="2160000" lvl="4" indent="-216000">
              <a:spcBef>
                <a:spcPts val="281"/>
              </a:spcBef>
              <a:buClr>
                <a:srgbClr val="000000"/>
              </a:buClr>
              <a:buSzPct val="45000"/>
              <a:buFont typeface="Wingdings" charset="2"/>
              <a:buChar char=""/>
            </a:pPr>
            <a:r>
              <a:rPr lang="en-US" sz="2000" b="0" u="none" strike="noStrike">
                <a:solidFill>
                  <a:srgbClr val="000000"/>
                </a:solidFill>
                <a:uFillTx/>
                <a:latin typeface="Proxima Nova"/>
              </a:rPr>
              <a:t>Fifth Outline Level</a:t>
            </a:r>
          </a:p>
          <a:p>
            <a:pPr marL="2592000" lvl="5" indent="-216000">
              <a:spcBef>
                <a:spcPts val="281"/>
              </a:spcBef>
              <a:buClr>
                <a:srgbClr val="000000"/>
              </a:buClr>
              <a:buSzPct val="45000"/>
              <a:buFont typeface="Wingdings" charset="2"/>
              <a:buChar char=""/>
            </a:pPr>
            <a:r>
              <a:rPr lang="en-US" sz="2000" b="0" u="none" strike="noStrike">
                <a:solidFill>
                  <a:srgbClr val="000000"/>
                </a:solidFill>
                <a:uFillTx/>
                <a:latin typeface="Proxima Nova"/>
              </a:rPr>
              <a:t>Sixth Outline Level</a:t>
            </a:r>
          </a:p>
          <a:p>
            <a:pPr marL="3024000" lvl="6" indent="-216000">
              <a:spcBef>
                <a:spcPts val="281"/>
              </a:spcBef>
              <a:buClr>
                <a:srgbClr val="000000"/>
              </a:buClr>
              <a:buSzPct val="45000"/>
              <a:buFont typeface="Wingdings" charset="2"/>
              <a:buChar char=""/>
            </a:pPr>
            <a:r>
              <a:rPr lang="en-US" sz="2000" b="0" u="none" strike="noStrike">
                <a:solidFill>
                  <a:srgbClr val="000000"/>
                </a:solidFill>
                <a:uFillTx/>
                <a:latin typeface="Proxima Nova"/>
              </a:rPr>
              <a:t>Seventh Outline Level</a:t>
            </a:r>
          </a:p>
        </p:txBody>
      </p:sp>
    </p:spTree>
  </p:cSld>
  <p:clrMap bg1="lt1" tx1="dk1" bg2="lt2" tx2="dk2" accent1="accent1" accent2="accent2" accent3="accent3" accent4="accent4" accent5="accent5" accent6="accent6" hlink="hlink" folHlink="folHlink"/>
  <p:sldLayoutIdLst>
    <p:sldLayoutId id="214748365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PlaceHolder 1"/>
          <p:cNvSpPr>
            <a:spLocks noGrp="1"/>
          </p:cNvSpPr>
          <p:nvPr>
            <p:ph type="title"/>
          </p:nvPr>
        </p:nvSpPr>
        <p:spPr>
          <a:xfrm>
            <a:off x="457200" y="205200"/>
            <a:ext cx="8229240" cy="859320"/>
          </a:xfrm>
          <a:prstGeom prst="rect">
            <a:avLst/>
          </a:prstGeom>
          <a:noFill/>
          <a:ln w="0">
            <a:noFill/>
          </a:ln>
        </p:spPr>
        <p:txBody>
          <a:bodyPr lIns="0" tIns="0" rIns="0" bIns="0" anchor="ctr">
            <a:noAutofit/>
          </a:bodyPr>
          <a:lstStyle/>
          <a:p>
            <a:pPr indent="0" algn="ctr">
              <a:buNone/>
            </a:pPr>
            <a:r>
              <a:rPr lang="en-US" sz="4400" b="0" u="none" strike="noStrike">
                <a:solidFill>
                  <a:srgbClr val="000000"/>
                </a:solidFill>
                <a:uFillTx/>
                <a:latin typeface="Proxima Nova"/>
              </a:rPr>
              <a:t>Click to edit the title text format</a:t>
            </a:r>
          </a:p>
        </p:txBody>
      </p:sp>
      <p:sp>
        <p:nvSpPr>
          <p:cNvPr id="13" name="PlaceHolder 2"/>
          <p:cNvSpPr>
            <a:spLocks noGrp="1"/>
          </p:cNvSpPr>
          <p:nvPr>
            <p:ph type="body"/>
          </p:nvPr>
        </p:nvSpPr>
        <p:spPr>
          <a:xfrm>
            <a:off x="457200" y="1204560"/>
            <a:ext cx="8229240" cy="29854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en-US" sz="3200" b="0" u="none" strike="noStrike">
                <a:solidFill>
                  <a:srgbClr val="000000"/>
                </a:solidFill>
                <a:uFillTx/>
                <a:latin typeface="Proxima Nova"/>
              </a:rPr>
              <a:t>Click to edit the outline text format</a:t>
            </a:r>
          </a:p>
          <a:p>
            <a:pPr marL="864000" lvl="1" indent="-324000">
              <a:spcBef>
                <a:spcPts val="1134"/>
              </a:spcBef>
              <a:buClr>
                <a:srgbClr val="000000"/>
              </a:buClr>
              <a:buSzPct val="75000"/>
              <a:buFont typeface="Symbol" charset="2"/>
              <a:buChar char=""/>
            </a:pPr>
            <a:r>
              <a:rPr lang="en-US" sz="2800" b="0" u="none" strike="noStrike">
                <a:solidFill>
                  <a:srgbClr val="000000"/>
                </a:solidFill>
                <a:uFillTx/>
                <a:latin typeface="Proxima Nova"/>
              </a:rPr>
              <a:t>Second Outline Level</a:t>
            </a:r>
          </a:p>
          <a:p>
            <a:pPr marL="1296000" lvl="2" indent="-288000">
              <a:spcBef>
                <a:spcPts val="850"/>
              </a:spcBef>
              <a:buClr>
                <a:srgbClr val="000000"/>
              </a:buClr>
              <a:buSzPct val="45000"/>
              <a:buFont typeface="Wingdings" charset="2"/>
              <a:buChar char=""/>
            </a:pPr>
            <a:r>
              <a:rPr lang="en-US" sz="2400" b="0" u="none" strike="noStrike">
                <a:solidFill>
                  <a:srgbClr val="000000"/>
                </a:solidFill>
                <a:uFillTx/>
                <a:latin typeface="Proxima Nova"/>
              </a:rPr>
              <a:t>Third Outline Level</a:t>
            </a:r>
          </a:p>
          <a:p>
            <a:pPr marL="1728000" lvl="3" indent="-216000">
              <a:spcBef>
                <a:spcPts val="567"/>
              </a:spcBef>
              <a:buClr>
                <a:srgbClr val="000000"/>
              </a:buClr>
              <a:buSzPct val="75000"/>
              <a:buFont typeface="Symbol" charset="2"/>
              <a:buChar char=""/>
            </a:pPr>
            <a:r>
              <a:rPr lang="en-US" sz="2000" b="0" u="none" strike="noStrike">
                <a:solidFill>
                  <a:srgbClr val="000000"/>
                </a:solidFill>
                <a:uFillTx/>
                <a:latin typeface="Proxima Nova"/>
              </a:rPr>
              <a:t>Fourth Outline Level</a:t>
            </a:r>
          </a:p>
          <a:p>
            <a:pPr marL="2160000" lvl="4" indent="-216000">
              <a:spcBef>
                <a:spcPts val="283"/>
              </a:spcBef>
              <a:buClr>
                <a:srgbClr val="000000"/>
              </a:buClr>
              <a:buSzPct val="45000"/>
              <a:buFont typeface="Wingdings" charset="2"/>
              <a:buChar char=""/>
            </a:pPr>
            <a:r>
              <a:rPr lang="en-US" sz="2000" b="0" u="none" strike="noStrike">
                <a:solidFill>
                  <a:srgbClr val="000000"/>
                </a:solidFill>
                <a:uFillTx/>
                <a:latin typeface="Proxima Nova"/>
              </a:rPr>
              <a:t>Fifth Outline Level</a:t>
            </a:r>
          </a:p>
          <a:p>
            <a:pPr marL="2592000" lvl="5" indent="-216000">
              <a:spcBef>
                <a:spcPts val="283"/>
              </a:spcBef>
              <a:buClr>
                <a:srgbClr val="000000"/>
              </a:buClr>
              <a:buSzPct val="45000"/>
              <a:buFont typeface="Wingdings" charset="2"/>
              <a:buChar char=""/>
            </a:pPr>
            <a:r>
              <a:rPr lang="en-US" sz="2000" b="0" u="none" strike="noStrike">
                <a:solidFill>
                  <a:srgbClr val="000000"/>
                </a:solidFill>
                <a:uFillTx/>
                <a:latin typeface="Proxima Nova"/>
              </a:rPr>
              <a:t>Sixth Outline Level</a:t>
            </a:r>
          </a:p>
          <a:p>
            <a:pPr marL="3024000" lvl="6" indent="-216000">
              <a:spcBef>
                <a:spcPts val="283"/>
              </a:spcBef>
              <a:buClr>
                <a:srgbClr val="000000"/>
              </a:buClr>
              <a:buSzPct val="45000"/>
              <a:buFont typeface="Wingdings" charset="2"/>
              <a:buChar char=""/>
            </a:pPr>
            <a:r>
              <a:rPr lang="en-US" sz="2000" b="0" u="none" strike="noStrike">
                <a:solidFill>
                  <a:srgbClr val="000000"/>
                </a:solidFill>
                <a:uFillTx/>
                <a:latin typeface="Proxima Nova"/>
              </a:rPr>
              <a:t>Seventh Outline Level</a:t>
            </a:r>
          </a:p>
        </p:txBody>
      </p:sp>
      <p:sp>
        <p:nvSpPr>
          <p:cNvPr id="14" name="PlaceHolder 3"/>
          <p:cNvSpPr>
            <a:spLocks noGrp="1"/>
          </p:cNvSpPr>
          <p:nvPr>
            <p:ph type="dt" idx="3"/>
          </p:nvPr>
        </p:nvSpPr>
        <p:spPr>
          <a:xfrm>
            <a:off x="457200" y="4689720"/>
            <a:ext cx="2130120" cy="354600"/>
          </a:xfrm>
          <a:prstGeom prst="rect">
            <a:avLst/>
          </a:prstGeom>
          <a:noFill/>
          <a:ln w="0">
            <a:noFill/>
          </a:ln>
        </p:spPr>
        <p:txBody>
          <a:bodyPr lIns="0" tIns="0" rIns="0" bIns="0" anchor="t">
            <a:noAutofit/>
          </a:bodyPr>
          <a:lstStyle>
            <a:lvl1pPr indent="0">
              <a:buNone/>
              <a:defRPr lang="en-US" sz="1400" b="0" u="none" strike="noStrike">
                <a:solidFill>
                  <a:srgbClr val="000000"/>
                </a:solidFill>
                <a:uFillTx/>
                <a:latin typeface="Times New Roman"/>
              </a:defRPr>
            </a:lvl1pPr>
          </a:lstStyle>
          <a:p>
            <a:pPr indent="0">
              <a:buNone/>
            </a:pPr>
            <a:r>
              <a:rPr lang="en-US" sz="1400" b="0" u="none" strike="noStrike">
                <a:solidFill>
                  <a:srgbClr val="000000"/>
                </a:solidFill>
                <a:uFillTx/>
                <a:latin typeface="Times New Roman"/>
              </a:rPr>
              <a:t>&lt;date/time&gt;</a:t>
            </a:r>
          </a:p>
        </p:txBody>
      </p:sp>
      <p:sp>
        <p:nvSpPr>
          <p:cNvPr id="15" name="PlaceHolder 4"/>
          <p:cNvSpPr>
            <a:spLocks noGrp="1"/>
          </p:cNvSpPr>
          <p:nvPr>
            <p:ph type="ftr" idx="4"/>
          </p:nvPr>
        </p:nvSpPr>
        <p:spPr>
          <a:xfrm>
            <a:off x="3126960" y="4689720"/>
            <a:ext cx="2898000" cy="354600"/>
          </a:xfrm>
          <a:prstGeom prst="rect">
            <a:avLst/>
          </a:prstGeom>
          <a:noFill/>
          <a:ln w="0">
            <a:noFill/>
          </a:ln>
        </p:spPr>
        <p:txBody>
          <a:bodyPr lIns="0" tIns="0" rIns="0" bIns="0" anchor="t">
            <a:noAutofit/>
          </a:bodyPr>
          <a:lstStyle>
            <a:lvl1pPr indent="0" algn="ctr">
              <a:buNone/>
              <a:defRPr lang="en-US" sz="1400" b="0" u="none" strike="noStrike">
                <a:solidFill>
                  <a:srgbClr val="000000"/>
                </a:solidFill>
                <a:uFillTx/>
                <a:latin typeface="Times New Roman"/>
              </a:defRPr>
            </a:lvl1pPr>
          </a:lstStyle>
          <a:p>
            <a:pPr indent="0" algn="ctr">
              <a:buNone/>
            </a:pPr>
            <a:r>
              <a:rPr lang="en-US" sz="1400" b="0" u="none" strike="noStrike">
                <a:solidFill>
                  <a:srgbClr val="000000"/>
                </a:solidFill>
                <a:uFillTx/>
                <a:latin typeface="Times New Roman"/>
              </a:rPr>
              <a:t>&lt;footer&gt;</a:t>
            </a:r>
          </a:p>
        </p:txBody>
      </p:sp>
      <p:sp>
        <p:nvSpPr>
          <p:cNvPr id="16" name="PlaceHolder 5"/>
          <p:cNvSpPr>
            <a:spLocks noGrp="1"/>
          </p:cNvSpPr>
          <p:nvPr>
            <p:ph type="sldNum" idx="5"/>
          </p:nvPr>
        </p:nvSpPr>
        <p:spPr>
          <a:xfrm>
            <a:off x="6555960" y="4689720"/>
            <a:ext cx="2130120" cy="354600"/>
          </a:xfrm>
          <a:prstGeom prst="rect">
            <a:avLst/>
          </a:prstGeom>
          <a:noFill/>
          <a:ln w="0">
            <a:noFill/>
          </a:ln>
        </p:spPr>
        <p:txBody>
          <a:bodyPr lIns="0" tIns="0" rIns="0" bIns="0" anchor="t">
            <a:noAutofit/>
          </a:bodyPr>
          <a:lstStyle>
            <a:lvl1pPr indent="0" algn="r">
              <a:buNone/>
              <a:defRPr lang="en-US" sz="1400" b="0" u="none" strike="noStrike">
                <a:solidFill>
                  <a:srgbClr val="000000"/>
                </a:solidFill>
                <a:uFillTx/>
                <a:latin typeface="Times New Roman"/>
              </a:defRPr>
            </a:lvl1pPr>
          </a:lstStyle>
          <a:p>
            <a:pPr indent="0" algn="r">
              <a:buNone/>
            </a:pPr>
            <a:fld id="{2DEBE8A7-BEB7-4EBC-978B-DF7C29CD6ECB}" type="slidenum">
              <a:rPr lang="en-US" sz="1400" b="0" u="none" strike="noStrike">
                <a:solidFill>
                  <a:srgbClr val="000000"/>
                </a:solidFill>
                <a:uFillTx/>
                <a:latin typeface="Times New Roman"/>
              </a:rPr>
              <a:t>‹#›</a:t>
            </a:fld>
            <a:endParaRPr lang="en-US" sz="1400" b="0" u="none" strike="noStrik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65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PlaceHolder 1"/>
          <p:cNvSpPr>
            <a:spLocks noGrp="1"/>
          </p:cNvSpPr>
          <p:nvPr>
            <p:ph type="title"/>
          </p:nvPr>
        </p:nvSpPr>
        <p:spPr>
          <a:xfrm>
            <a:off x="311760" y="1573200"/>
            <a:ext cx="8520120" cy="2054160"/>
          </a:xfrm>
          <a:prstGeom prst="rect">
            <a:avLst/>
          </a:prstGeom>
          <a:noFill/>
          <a:ln w="0">
            <a:noFill/>
          </a:ln>
        </p:spPr>
        <p:txBody>
          <a:bodyPr lIns="91440" tIns="91440" rIns="91440" bIns="91440" anchor="b">
            <a:noAutofit/>
          </a:bodyPr>
          <a:lstStyle/>
          <a:p>
            <a:pPr indent="0" algn="ctr">
              <a:lnSpc>
                <a:spcPct val="100000"/>
              </a:lnSpc>
              <a:buNone/>
            </a:pPr>
            <a:r>
              <a:rPr lang="en-US" sz="5200" b="1" u="none" strike="noStrike" dirty="0">
                <a:solidFill>
                  <a:srgbClr val="FFFFFF"/>
                </a:solidFill>
                <a:uFillTx/>
                <a:latin typeface="Proxima Nova"/>
                <a:ea typeface="Proxima Nova"/>
              </a:rPr>
              <a:t>Phishing</a:t>
            </a:r>
            <a:br>
              <a:rPr sz="5200" dirty="0"/>
            </a:br>
            <a:r>
              <a:rPr lang="en-US" sz="5200" b="1" u="none" strike="noStrike" dirty="0">
                <a:solidFill>
                  <a:srgbClr val="FFFFFF"/>
                </a:solidFill>
                <a:uFillTx/>
                <a:latin typeface="Proxima Nova"/>
                <a:ea typeface="Proxima Nova"/>
              </a:rPr>
              <a:t>Don’t Get Caught</a:t>
            </a:r>
            <a:endParaRPr lang="en-US" sz="5200" b="0" u="none" strike="noStrike" dirty="0">
              <a:solidFill>
                <a:srgbClr val="000000"/>
              </a:solidFill>
              <a:uFillTx/>
              <a:latin typeface="Arial"/>
            </a:endParaRPr>
          </a:p>
        </p:txBody>
      </p:sp>
      <p:sp>
        <p:nvSpPr>
          <p:cNvPr id="24" name="PlaceHolder 2"/>
          <p:cNvSpPr>
            <a:spLocks noGrp="1"/>
          </p:cNvSpPr>
          <p:nvPr>
            <p:ph type="subTitle"/>
          </p:nvPr>
        </p:nvSpPr>
        <p:spPr>
          <a:xfrm>
            <a:off x="311760" y="3736800"/>
            <a:ext cx="8520120" cy="793080"/>
          </a:xfrm>
          <a:prstGeom prst="rect">
            <a:avLst/>
          </a:prstGeom>
          <a:noFill/>
          <a:ln w="0">
            <a:noFill/>
          </a:ln>
        </p:spPr>
        <p:txBody>
          <a:bodyPr lIns="91440" tIns="91440" rIns="91440" bIns="91440" anchor="t">
            <a:noAutofit/>
          </a:bodyPr>
          <a:lstStyle/>
          <a:p>
            <a:pPr marL="457200" indent="-342720" algn="ctr">
              <a:lnSpc>
                <a:spcPct val="100000"/>
              </a:lnSpc>
              <a:buNone/>
              <a:tabLst>
                <a:tab pos="0" algn="l"/>
              </a:tabLst>
            </a:pPr>
            <a:r>
              <a:rPr lang="en-US" sz="2800" b="0" u="none" strike="noStrike">
                <a:solidFill>
                  <a:srgbClr val="FFFFFF"/>
                </a:solidFill>
                <a:uFillTx/>
                <a:latin typeface="Proxima Nova"/>
                <a:ea typeface="Proxima Nova"/>
              </a:rPr>
              <a:t>Ken Connelly</a:t>
            </a:r>
            <a:endParaRPr lang="en-US" sz="2800" b="0" u="none" strike="noStrike">
              <a:solidFill>
                <a:srgbClr val="FFFFFF"/>
              </a:solidFill>
              <a:uFillTx/>
              <a:latin typeface="Arial"/>
            </a:endParaRPr>
          </a:p>
          <a:p>
            <a:pPr marL="457200" indent="-342720" algn="ctr">
              <a:lnSpc>
                <a:spcPct val="100000"/>
              </a:lnSpc>
              <a:buNone/>
              <a:tabLst>
                <a:tab pos="0" algn="l"/>
              </a:tabLst>
            </a:pPr>
            <a:r>
              <a:rPr lang="en-US" sz="2800" b="0" u="none" strike="noStrike">
                <a:solidFill>
                  <a:srgbClr val="FFFFFF"/>
                </a:solidFill>
                <a:uFillTx/>
                <a:latin typeface="Proxima Nova"/>
                <a:ea typeface="Proxima Nova"/>
              </a:rPr>
              <a:t>IT-Information Security</a:t>
            </a:r>
            <a:endParaRPr lang="en-US" sz="2800" b="0" u="none" strike="noStrike">
              <a:solidFill>
                <a:srgbClr val="FFFFFF"/>
              </a:solidFill>
              <a:uFillTx/>
              <a:latin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Picture 50"/>
          <p:cNvPicPr/>
          <p:nvPr/>
        </p:nvPicPr>
        <p:blipFill>
          <a:blip r:embed="rId3"/>
          <a:stretch/>
        </p:blipFill>
        <p:spPr>
          <a:xfrm>
            <a:off x="457200" y="61920"/>
            <a:ext cx="8229600" cy="5024520"/>
          </a:xfrm>
          <a:prstGeom prst="rect">
            <a:avLst/>
          </a:prstGeom>
          <a:noFill/>
          <a:ln w="0">
            <a:noFill/>
          </a:ln>
        </p:spPr>
      </p:pic>
      <p:sp>
        <p:nvSpPr>
          <p:cNvPr id="52" name="Arrow: Left 51"/>
          <p:cNvSpPr/>
          <p:nvPr/>
        </p:nvSpPr>
        <p:spPr>
          <a:xfrm flipV="1">
            <a:off x="1843200" y="278640"/>
            <a:ext cx="685800" cy="228600"/>
          </a:xfrm>
          <a:prstGeom prst="leftArrow">
            <a:avLst>
              <a:gd name="adj1" fmla="val 50000"/>
              <a:gd name="adj2" fmla="val 75000"/>
            </a:avLst>
          </a:prstGeom>
          <a:solidFill>
            <a:srgbClr val="FF0000"/>
          </a:solidFill>
          <a:ln w="0">
            <a:solidFill>
              <a:srgbClr val="8D281E"/>
            </a:solidFill>
          </a:ln>
        </p:spPr>
        <p:style>
          <a:lnRef idx="0">
            <a:scrgbClr r="0" g="0" b="0"/>
          </a:lnRef>
          <a:fillRef idx="0">
            <a:scrgbClr r="0" g="0" b="0"/>
          </a:fillRef>
          <a:effectRef idx="0">
            <a:scrgbClr r="0" g="0" b="0"/>
          </a:effectRef>
          <a:fontRef idx="minor"/>
        </p:style>
        <p:txBody>
          <a:bodyPr wrap="none" lIns="90000" tIns="45000" rIns="90000" bIns="45000" anchor="ctr">
            <a:noAutofit/>
          </a:bodyPr>
          <a:lstStyle/>
          <a:p>
            <a:endParaRPr lang="en-US" sz="1800" b="0" u="none" strike="noStrike">
              <a:solidFill>
                <a:srgbClr val="FFFFFF"/>
              </a:solidFill>
              <a:uFillTx/>
              <a:latin typeface="Arial"/>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0" presetClass="entr"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additive="repl">
                                        <p:cTn id="7" dur="20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Picture 52"/>
          <p:cNvPicPr/>
          <p:nvPr/>
        </p:nvPicPr>
        <p:blipFill>
          <a:blip r:embed="rId3"/>
          <a:stretch/>
        </p:blipFill>
        <p:spPr>
          <a:xfrm>
            <a:off x="2706840" y="0"/>
            <a:ext cx="3730680" cy="5147640"/>
          </a:xfrm>
          <a:prstGeom prst="rect">
            <a:avLst/>
          </a:prstGeom>
          <a:noFill/>
          <a:ln w="0">
            <a:noFill/>
          </a:ln>
        </p:spPr>
      </p:pic>
      <p:sp>
        <p:nvSpPr>
          <p:cNvPr id="54" name="TextBox 53"/>
          <p:cNvSpPr txBox="1"/>
          <p:nvPr/>
        </p:nvSpPr>
        <p:spPr>
          <a:xfrm>
            <a:off x="0" y="38520"/>
            <a:ext cx="2743200" cy="4968360"/>
          </a:xfrm>
          <a:prstGeom prst="rect">
            <a:avLst/>
          </a:prstGeom>
          <a:noFill/>
          <a:ln w="0">
            <a:noFill/>
          </a:ln>
        </p:spPr>
        <p:txBody>
          <a:bodyPr lIns="90000" tIns="45000" rIns="90000" bIns="45000" anchor="t">
            <a:noAutofit/>
          </a:bodyPr>
          <a:lstStyle/>
          <a:p>
            <a:pPr algn="ctr"/>
            <a:r>
              <a:rPr lang="en-US" sz="2600" b="0" u="none" strike="noStrike">
                <a:solidFill>
                  <a:srgbClr val="000000"/>
                </a:solidFill>
                <a:uFillTx/>
                <a:latin typeface="Proxima Nova"/>
              </a:rPr>
              <a:t>If a third-party service is used that you have not seen UNI use before, be very skeptical and  check with IT-Information Security or your supervisor.</a:t>
            </a:r>
            <a:endParaRPr lang="en-US" sz="2600" b="0" u="none" strike="noStrike">
              <a:solidFill>
                <a:srgbClr val="000000"/>
              </a:solidFill>
              <a:uFillTx/>
              <a:latin typeface="Arial"/>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0" presetClass="entr" fill="hold" nodeType="clickEffect">
                                  <p:stCondLst>
                                    <p:cond delay="0"/>
                                  </p:stCondLst>
                                  <p:childTnLst>
                                    <p:set>
                                      <p:cBhvr>
                                        <p:cTn id="6" dur="1" fill="hold">
                                          <p:stCondLst>
                                            <p:cond delay="0"/>
                                          </p:stCondLst>
                                        </p:cTn>
                                        <p:tgtEl>
                                          <p:spTgt spid="54">
                                            <p:txEl>
                                              <p:pRg st="0" end="0"/>
                                            </p:txEl>
                                          </p:spTgt>
                                        </p:tgtEl>
                                        <p:attrNameLst>
                                          <p:attrName>style.visibility</p:attrName>
                                        </p:attrNameLst>
                                      </p:cBhvr>
                                      <p:to>
                                        <p:strVal val="visible"/>
                                      </p:to>
                                    </p:set>
                                    <p:animEffect transition="in" filter="fade">
                                      <p:cBhvr additive="repl">
                                        <p:cTn id="7" dur="2000"/>
                                        <p:tgtEl>
                                          <p:spTgt spid="5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 name="Picture 54"/>
          <p:cNvPicPr/>
          <p:nvPr/>
        </p:nvPicPr>
        <p:blipFill>
          <a:blip r:embed="rId3"/>
          <a:stretch/>
        </p:blipFill>
        <p:spPr>
          <a:xfrm>
            <a:off x="2027880" y="360"/>
            <a:ext cx="5088240" cy="5147640"/>
          </a:xfrm>
          <a:prstGeom prst="rect">
            <a:avLst/>
          </a:prstGeom>
          <a:noFill/>
          <a:ln w="0">
            <a:noFill/>
          </a:ln>
        </p:spPr>
      </p:pic>
      <p:sp>
        <p:nvSpPr>
          <p:cNvPr id="56" name="TextBox 55"/>
          <p:cNvSpPr txBox="1"/>
          <p:nvPr/>
        </p:nvSpPr>
        <p:spPr>
          <a:xfrm>
            <a:off x="7315200" y="228600"/>
            <a:ext cx="1600200" cy="5257800"/>
          </a:xfrm>
          <a:prstGeom prst="rect">
            <a:avLst/>
          </a:prstGeom>
          <a:noFill/>
          <a:ln w="0">
            <a:noFill/>
          </a:ln>
        </p:spPr>
        <p:txBody>
          <a:bodyPr lIns="90000" tIns="45000" rIns="90000" bIns="45000" anchor="t">
            <a:noAutofit/>
          </a:bodyPr>
          <a:lstStyle/>
          <a:p>
            <a:pPr algn="ctr"/>
            <a:r>
              <a:rPr lang="en-US" sz="2400" b="0" u="none" strike="noStrike">
                <a:solidFill>
                  <a:srgbClr val="000000"/>
                </a:solidFill>
                <a:uFillTx/>
                <a:latin typeface="Proxima Nova"/>
              </a:rPr>
              <a:t>Phishers often use multiple layers via many services to make their attack harder to detect.</a:t>
            </a:r>
            <a:endParaRPr lang="en-US" sz="2400" b="0" u="none" strike="noStrike">
              <a:solidFill>
                <a:srgbClr val="000000"/>
              </a:solidFill>
              <a:uFillTx/>
              <a:latin typeface="Arial"/>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0" presetClass="entr" fill="hold" nodeType="clickEffect">
                                  <p:stCondLst>
                                    <p:cond delay="0"/>
                                  </p:stCondLst>
                                  <p:childTnLst>
                                    <p:set>
                                      <p:cBhvr>
                                        <p:cTn id="6" dur="1" fill="hold">
                                          <p:stCondLst>
                                            <p:cond delay="0"/>
                                          </p:stCondLst>
                                        </p:cTn>
                                        <p:tgtEl>
                                          <p:spTgt spid="56">
                                            <p:txEl>
                                              <p:pRg st="0" end="0"/>
                                            </p:txEl>
                                          </p:spTgt>
                                        </p:tgtEl>
                                        <p:attrNameLst>
                                          <p:attrName>style.visibility</p:attrName>
                                        </p:attrNameLst>
                                      </p:cBhvr>
                                      <p:to>
                                        <p:strVal val="visible"/>
                                      </p:to>
                                    </p:set>
                                    <p:animEffect transition="in" filter="fade">
                                      <p:cBhvr additive="repl">
                                        <p:cTn id="7" dur="2000"/>
                                        <p:tgtEl>
                                          <p:spTgt spid="5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 name="Picture 56"/>
          <p:cNvPicPr/>
          <p:nvPr/>
        </p:nvPicPr>
        <p:blipFill>
          <a:blip r:embed="rId3"/>
          <a:stretch/>
        </p:blipFill>
        <p:spPr>
          <a:xfrm>
            <a:off x="1015200" y="3960"/>
            <a:ext cx="7113960" cy="7717680"/>
          </a:xfrm>
          <a:prstGeom prst="rect">
            <a:avLst/>
          </a:prstGeom>
          <a:noFill/>
          <a:ln w="0">
            <a:noFill/>
          </a:ln>
        </p:spPr>
      </p:pic>
      <p:sp>
        <p:nvSpPr>
          <p:cNvPr id="58" name="Arrow: Left 57"/>
          <p:cNvSpPr/>
          <p:nvPr/>
        </p:nvSpPr>
        <p:spPr>
          <a:xfrm flipV="1">
            <a:off x="3468600" y="350280"/>
            <a:ext cx="685800" cy="228600"/>
          </a:xfrm>
          <a:prstGeom prst="leftArrow">
            <a:avLst>
              <a:gd name="adj1" fmla="val 50000"/>
              <a:gd name="adj2" fmla="val 75000"/>
            </a:avLst>
          </a:prstGeom>
          <a:solidFill>
            <a:srgbClr val="FF0000"/>
          </a:solidFill>
          <a:ln w="0">
            <a:solidFill>
              <a:srgbClr val="8D281E"/>
            </a:solidFill>
          </a:ln>
        </p:spPr>
        <p:style>
          <a:lnRef idx="0">
            <a:scrgbClr r="0" g="0" b="0"/>
          </a:lnRef>
          <a:fillRef idx="0">
            <a:scrgbClr r="0" g="0" b="0"/>
          </a:fillRef>
          <a:effectRef idx="0">
            <a:scrgbClr r="0" g="0" b="0"/>
          </a:effectRef>
          <a:fontRef idx="minor"/>
        </p:style>
        <p:txBody>
          <a:bodyPr wrap="none" lIns="90000" tIns="45000" rIns="90000" bIns="45000" anchor="ctr">
            <a:noAutofit/>
          </a:bodyPr>
          <a:lstStyle/>
          <a:p>
            <a:endParaRPr lang="en-US" sz="1800" b="0" u="none" strike="noStrike">
              <a:solidFill>
                <a:srgbClr val="FFFFFF"/>
              </a:solidFill>
              <a:uFillTx/>
              <a:latin typeface="Arial"/>
            </a:endParaRPr>
          </a:p>
        </p:txBody>
      </p:sp>
      <p:pic>
        <p:nvPicPr>
          <p:cNvPr id="59" name="Picture 58"/>
          <p:cNvPicPr/>
          <p:nvPr/>
        </p:nvPicPr>
        <p:blipFill>
          <a:blip r:embed="rId4"/>
          <a:stretch/>
        </p:blipFill>
        <p:spPr>
          <a:xfrm>
            <a:off x="306000" y="4315320"/>
            <a:ext cx="4266000" cy="485280"/>
          </a:xfrm>
          <a:prstGeom prst="rect">
            <a:avLst/>
          </a:prstGeom>
          <a:noFill/>
          <a:ln w="0">
            <a:noFill/>
          </a:ln>
        </p:spPr>
      </p:pic>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0" presetClass="entr" fill="hold"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fade">
                                      <p:cBhvr additive="repl">
                                        <p:cTn id="7" dur="2000"/>
                                        <p:tgtEl>
                                          <p:spTgt spid="58"/>
                                        </p:tgtEl>
                                      </p:cBhvr>
                                    </p:animEffect>
                                  </p:childTnLst>
                                </p:cTn>
                              </p:par>
                              <p:par>
                                <p:cTn id="8" presetID="10" presetClass="entr" fill="hold" nodeType="withEffect">
                                  <p:stCondLst>
                                    <p:cond delay="0"/>
                                  </p:stCondLst>
                                  <p:childTnLst>
                                    <p:set>
                                      <p:cBhvr>
                                        <p:cTn id="9" dur="1" fill="hold">
                                          <p:stCondLst>
                                            <p:cond delay="0"/>
                                          </p:stCondLst>
                                        </p:cTn>
                                        <p:tgtEl>
                                          <p:spTgt spid="59"/>
                                        </p:tgtEl>
                                        <p:attrNameLst>
                                          <p:attrName>style.visibility</p:attrName>
                                        </p:attrNameLst>
                                      </p:cBhvr>
                                      <p:to>
                                        <p:strVal val="visible"/>
                                      </p:to>
                                    </p:set>
                                    <p:animEffect transition="in" filter="fade">
                                      <p:cBhvr additive="repl">
                                        <p:cTn id="10" dur="2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Picture 59"/>
          <p:cNvPicPr/>
          <p:nvPr/>
        </p:nvPicPr>
        <p:blipFill>
          <a:blip r:embed="rId3"/>
          <a:stretch/>
        </p:blipFill>
        <p:spPr>
          <a:xfrm>
            <a:off x="360" y="403920"/>
            <a:ext cx="9143640" cy="4340160"/>
          </a:xfrm>
          <a:prstGeom prst="rect">
            <a:avLst/>
          </a:prstGeom>
          <a:noFill/>
          <a:ln w="0">
            <a:noFill/>
          </a:ln>
        </p:spPr>
      </p:pic>
      <p:sp>
        <p:nvSpPr>
          <p:cNvPr id="61" name="Arrow: Left 60"/>
          <p:cNvSpPr/>
          <p:nvPr/>
        </p:nvSpPr>
        <p:spPr>
          <a:xfrm rot="18960000" flipV="1">
            <a:off x="2430000" y="85680"/>
            <a:ext cx="685800" cy="228240"/>
          </a:xfrm>
          <a:prstGeom prst="leftArrow">
            <a:avLst>
              <a:gd name="adj1" fmla="val 50000"/>
              <a:gd name="adj2" fmla="val 75118"/>
            </a:avLst>
          </a:prstGeom>
          <a:solidFill>
            <a:srgbClr val="FF0000"/>
          </a:solidFill>
          <a:ln w="0">
            <a:solidFill>
              <a:srgbClr val="8D281E"/>
            </a:solidFill>
          </a:ln>
        </p:spPr>
        <p:style>
          <a:lnRef idx="0">
            <a:scrgbClr r="0" g="0" b="0"/>
          </a:lnRef>
          <a:fillRef idx="0">
            <a:scrgbClr r="0" g="0" b="0"/>
          </a:fillRef>
          <a:effectRef idx="0">
            <a:scrgbClr r="0" g="0" b="0"/>
          </a:effectRef>
          <a:fontRef idx="minor"/>
        </p:style>
        <p:txBody>
          <a:bodyPr wrap="none" lIns="90000" tIns="45000" rIns="90000" bIns="45000" anchor="ctr">
            <a:noAutofit/>
          </a:bodyPr>
          <a:lstStyle/>
          <a:p>
            <a:endParaRPr lang="en-US" sz="1800" b="0" u="none" strike="noStrike">
              <a:solidFill>
                <a:srgbClr val="FFFFFF"/>
              </a:solidFill>
              <a:uFillTx/>
              <a:latin typeface="Arial"/>
            </a:endParaRPr>
          </a:p>
        </p:txBody>
      </p:sp>
      <p:sp>
        <p:nvSpPr>
          <p:cNvPr id="62" name="TextBox 61"/>
          <p:cNvSpPr txBox="1"/>
          <p:nvPr/>
        </p:nvSpPr>
        <p:spPr>
          <a:xfrm>
            <a:off x="3200400" y="0"/>
            <a:ext cx="5943600" cy="654840"/>
          </a:xfrm>
          <a:prstGeom prst="rect">
            <a:avLst/>
          </a:prstGeom>
          <a:noFill/>
          <a:ln w="0">
            <a:noFill/>
          </a:ln>
        </p:spPr>
        <p:txBody>
          <a:bodyPr lIns="90000" tIns="45000" rIns="90000" bIns="45000" anchor="t">
            <a:noAutofit/>
          </a:bodyPr>
          <a:lstStyle/>
          <a:p>
            <a:r>
              <a:rPr lang="en-US" sz="1500" b="0" u="none" strike="noStrike" dirty="0">
                <a:solidFill>
                  <a:srgbClr val="000000"/>
                </a:solidFill>
                <a:uFillTx/>
                <a:latin typeface="Proxima Nova"/>
              </a:rPr>
              <a:t>Attackers hosted this one on Google. Google never took it down.</a:t>
            </a:r>
            <a:endParaRPr lang="en-US" sz="1500" b="0" u="none" strike="noStrike" dirty="0">
              <a:solidFill>
                <a:srgbClr val="000000"/>
              </a:solidFill>
              <a:uFillTx/>
              <a:latin typeface="Arial"/>
            </a:endParaRPr>
          </a:p>
        </p:txBody>
      </p:sp>
      <p:pic>
        <p:nvPicPr>
          <p:cNvPr id="63" name="Picture 62"/>
          <p:cNvPicPr/>
          <p:nvPr/>
        </p:nvPicPr>
        <p:blipFill>
          <a:blip r:embed="rId4"/>
          <a:stretch/>
        </p:blipFill>
        <p:spPr>
          <a:xfrm>
            <a:off x="228600" y="2917080"/>
            <a:ext cx="5943600" cy="511920"/>
          </a:xfrm>
          <a:prstGeom prst="rect">
            <a:avLst/>
          </a:prstGeom>
          <a:noFill/>
          <a:ln w="0">
            <a:noFill/>
          </a:ln>
        </p:spPr>
      </p:pic>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0" presetClass="entr"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additive="repl">
                                        <p:cTn id="7" dur="2000"/>
                                        <p:tgtEl>
                                          <p:spTgt spid="61"/>
                                        </p:tgtEl>
                                      </p:cBhvr>
                                    </p:animEffect>
                                  </p:childTnLst>
                                </p:cTn>
                              </p:par>
                              <p:par>
                                <p:cTn id="8" presetID="10" presetClass="entr" fill="hold" nodeType="withEffect">
                                  <p:stCondLst>
                                    <p:cond delay="0"/>
                                  </p:stCondLst>
                                  <p:childTnLst>
                                    <p:set>
                                      <p:cBhvr>
                                        <p:cTn id="9" dur="1" fill="hold">
                                          <p:stCondLst>
                                            <p:cond delay="0"/>
                                          </p:stCondLst>
                                        </p:cTn>
                                        <p:tgtEl>
                                          <p:spTgt spid="62">
                                            <p:txEl>
                                              <p:pRg st="0" end="0"/>
                                            </p:txEl>
                                          </p:spTgt>
                                        </p:tgtEl>
                                        <p:attrNameLst>
                                          <p:attrName>style.visibility</p:attrName>
                                        </p:attrNameLst>
                                      </p:cBhvr>
                                      <p:to>
                                        <p:strVal val="visible"/>
                                      </p:to>
                                    </p:set>
                                    <p:animEffect transition="in" filter="fade">
                                      <p:cBhvr additive="repl">
                                        <p:cTn id="10" dur="2000"/>
                                        <p:tgtEl>
                                          <p:spTgt spid="62">
                                            <p:txEl>
                                              <p:pRg st="0" end="0"/>
                                            </p:txEl>
                                          </p:spTgt>
                                        </p:tgtEl>
                                      </p:cBhvr>
                                    </p:animEffect>
                                  </p:childTnLst>
                                </p:cTn>
                              </p:par>
                              <p:par>
                                <p:cTn id="11" presetID="10" presetClass="entr" fill="hold" nodeType="withEffect">
                                  <p:stCondLst>
                                    <p:cond delay="0"/>
                                  </p:stCondLst>
                                  <p:childTnLst>
                                    <p:set>
                                      <p:cBhvr>
                                        <p:cTn id="12" dur="1" fill="hold">
                                          <p:stCondLst>
                                            <p:cond delay="0"/>
                                          </p:stCondLst>
                                        </p:cTn>
                                        <p:tgtEl>
                                          <p:spTgt spid="63"/>
                                        </p:tgtEl>
                                        <p:attrNameLst>
                                          <p:attrName>style.visibility</p:attrName>
                                        </p:attrNameLst>
                                      </p:cBhvr>
                                      <p:to>
                                        <p:strVal val="visible"/>
                                      </p:to>
                                    </p:set>
                                    <p:animEffect transition="in" filter="fade">
                                      <p:cBhvr additive="repl">
                                        <p:cTn id="13" dur="20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64" name="Picture 63"/>
          <p:cNvPicPr/>
          <p:nvPr/>
        </p:nvPicPr>
        <p:blipFill>
          <a:blip r:embed="rId3"/>
          <a:stretch/>
        </p:blipFill>
        <p:spPr>
          <a:xfrm>
            <a:off x="228600" y="360"/>
            <a:ext cx="2684880" cy="5147640"/>
          </a:xfrm>
          <a:prstGeom prst="rect">
            <a:avLst/>
          </a:prstGeom>
          <a:noFill/>
          <a:ln w="0">
            <a:noFill/>
          </a:ln>
        </p:spPr>
      </p:pic>
      <p:pic>
        <p:nvPicPr>
          <p:cNvPr id="65" name="Picture 64"/>
          <p:cNvPicPr/>
          <p:nvPr/>
        </p:nvPicPr>
        <p:blipFill>
          <a:blip r:embed="rId4"/>
          <a:stretch/>
        </p:blipFill>
        <p:spPr>
          <a:xfrm>
            <a:off x="4119840" y="156600"/>
            <a:ext cx="3652560" cy="2010960"/>
          </a:xfrm>
          <a:prstGeom prst="rect">
            <a:avLst/>
          </a:prstGeom>
          <a:noFill/>
          <a:ln w="0">
            <a:noFill/>
          </a:ln>
        </p:spPr>
      </p:pic>
      <p:pic>
        <p:nvPicPr>
          <p:cNvPr id="66" name="Picture 65"/>
          <p:cNvPicPr/>
          <p:nvPr/>
        </p:nvPicPr>
        <p:blipFill>
          <a:blip r:embed="rId5"/>
          <a:stretch/>
        </p:blipFill>
        <p:spPr>
          <a:xfrm>
            <a:off x="4052160" y="2286000"/>
            <a:ext cx="3720240" cy="703440"/>
          </a:xfrm>
          <a:prstGeom prst="rect">
            <a:avLst/>
          </a:prstGeom>
          <a:noFill/>
          <a:ln w="0">
            <a:noFill/>
          </a:ln>
        </p:spPr>
      </p:pic>
      <p:pic>
        <p:nvPicPr>
          <p:cNvPr id="67" name="Picture 66"/>
          <p:cNvPicPr/>
          <p:nvPr/>
        </p:nvPicPr>
        <p:blipFill>
          <a:blip r:embed="rId6"/>
          <a:stretch/>
        </p:blipFill>
        <p:spPr>
          <a:xfrm>
            <a:off x="4482000" y="3097800"/>
            <a:ext cx="3061800" cy="1931400"/>
          </a:xfrm>
          <a:prstGeom prst="rect">
            <a:avLst/>
          </a:prstGeom>
          <a:noFill/>
          <a:ln w="0">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68" name="Picture 67"/>
          <p:cNvPicPr/>
          <p:nvPr/>
        </p:nvPicPr>
        <p:blipFill>
          <a:blip r:embed="rId3"/>
          <a:stretch/>
        </p:blipFill>
        <p:spPr>
          <a:xfrm>
            <a:off x="143640" y="0"/>
            <a:ext cx="3285360" cy="2743200"/>
          </a:xfrm>
          <a:prstGeom prst="rect">
            <a:avLst/>
          </a:prstGeom>
          <a:noFill/>
          <a:ln w="0">
            <a:noFill/>
          </a:ln>
        </p:spPr>
      </p:pic>
      <p:pic>
        <p:nvPicPr>
          <p:cNvPr id="69" name="Picture 68"/>
          <p:cNvPicPr/>
          <p:nvPr/>
        </p:nvPicPr>
        <p:blipFill>
          <a:blip r:embed="rId4"/>
          <a:stretch/>
        </p:blipFill>
        <p:spPr>
          <a:xfrm>
            <a:off x="6629400" y="360"/>
            <a:ext cx="2482560" cy="5147640"/>
          </a:xfrm>
          <a:prstGeom prst="rect">
            <a:avLst/>
          </a:prstGeom>
          <a:noFill/>
          <a:ln w="0">
            <a:noFill/>
          </a:ln>
        </p:spPr>
      </p:pic>
      <p:pic>
        <p:nvPicPr>
          <p:cNvPr id="70" name="Picture 69"/>
          <p:cNvPicPr/>
          <p:nvPr/>
        </p:nvPicPr>
        <p:blipFill>
          <a:blip r:embed="rId5"/>
          <a:stretch/>
        </p:blipFill>
        <p:spPr>
          <a:xfrm>
            <a:off x="2165400" y="2274120"/>
            <a:ext cx="4343400" cy="2297880"/>
          </a:xfrm>
          <a:prstGeom prst="rect">
            <a:avLst/>
          </a:prstGeom>
          <a:noFill/>
          <a:ln w="0">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PlaceHolder 1"/>
          <p:cNvSpPr>
            <a:spLocks noGrp="1"/>
          </p:cNvSpPr>
          <p:nvPr>
            <p:ph type="title"/>
          </p:nvPr>
        </p:nvSpPr>
        <p:spPr>
          <a:xfrm>
            <a:off x="2364840" y="-40320"/>
            <a:ext cx="4414680" cy="1352160"/>
          </a:xfrm>
          <a:prstGeom prst="rect">
            <a:avLst/>
          </a:prstGeom>
          <a:noFill/>
          <a:ln w="0">
            <a:noFill/>
          </a:ln>
        </p:spPr>
        <p:txBody>
          <a:bodyPr lIns="0" tIns="0" rIns="0" bIns="0" anchor="ctr">
            <a:noAutofit/>
          </a:bodyPr>
          <a:lstStyle/>
          <a:p>
            <a:pPr indent="0">
              <a:buNone/>
            </a:pPr>
            <a:r>
              <a:rPr lang="en-US" sz="3200" b="1" u="none" strike="noStrike" dirty="0">
                <a:solidFill>
                  <a:srgbClr val="000000"/>
                </a:solidFill>
                <a:uFillTx/>
                <a:latin typeface="Proxima Nova"/>
              </a:rPr>
              <a:t>What if I get a phish?</a:t>
            </a:r>
            <a:endParaRPr lang="en-US" sz="3200" b="0" u="none" strike="noStrike" dirty="0">
              <a:solidFill>
                <a:srgbClr val="000000"/>
              </a:solidFill>
              <a:uFillTx/>
              <a:latin typeface="Proxima Nova"/>
            </a:endParaRPr>
          </a:p>
        </p:txBody>
      </p:sp>
      <p:sp>
        <p:nvSpPr>
          <p:cNvPr id="72" name="TextBox 71"/>
          <p:cNvSpPr txBox="1"/>
          <p:nvPr/>
        </p:nvSpPr>
        <p:spPr>
          <a:xfrm>
            <a:off x="571680" y="1372320"/>
            <a:ext cx="5829120" cy="3073680"/>
          </a:xfrm>
          <a:prstGeom prst="rect">
            <a:avLst/>
          </a:prstGeom>
          <a:noFill/>
          <a:ln w="0">
            <a:noFill/>
          </a:ln>
        </p:spPr>
        <p:txBody>
          <a:bodyPr lIns="90000" tIns="45000" rIns="90000" bIns="45000" anchor="t">
            <a:noAutofit/>
          </a:bodyPr>
          <a:lstStyle/>
          <a:p>
            <a:pPr marL="216000" indent="-216000">
              <a:lnSpc>
                <a:spcPct val="100000"/>
              </a:lnSpc>
              <a:buClr>
                <a:srgbClr val="000000"/>
              </a:buClr>
              <a:buSzPct val="45000"/>
              <a:buFont typeface="Wingdings" charset="2"/>
              <a:buChar char=""/>
            </a:pPr>
            <a:r>
              <a:rPr lang="en-US" sz="3200" b="0" u="none" strike="noStrike" dirty="0">
                <a:solidFill>
                  <a:srgbClr val="000000"/>
                </a:solidFill>
                <a:uFillTx/>
                <a:latin typeface="Proxima Nova"/>
              </a:rPr>
              <a:t>Forward to phishing@uni.edu</a:t>
            </a:r>
            <a:endParaRPr lang="en-US" sz="3200" b="0" u="none" strike="noStrike" dirty="0">
              <a:solidFill>
                <a:srgbClr val="000000"/>
              </a:solidFill>
              <a:uFillTx/>
              <a:latin typeface="Arial"/>
            </a:endParaRPr>
          </a:p>
          <a:p>
            <a:pPr marL="216000" indent="-216000">
              <a:lnSpc>
                <a:spcPct val="100000"/>
              </a:lnSpc>
              <a:buClr>
                <a:srgbClr val="000000"/>
              </a:buClr>
              <a:buSzPct val="45000"/>
              <a:buFont typeface="Wingdings" charset="2"/>
              <a:buChar char=""/>
            </a:pPr>
            <a:r>
              <a:rPr lang="en-US" sz="3200" b="0" u="none" strike="noStrike" dirty="0">
                <a:solidFill>
                  <a:srgbClr val="000000"/>
                </a:solidFill>
                <a:uFillTx/>
                <a:latin typeface="Proxima Nova"/>
              </a:rPr>
              <a:t>Mark the message as a phish in Gmail</a:t>
            </a:r>
            <a:endParaRPr lang="en-US" sz="3200" b="0" u="none" strike="noStrike" dirty="0">
              <a:solidFill>
                <a:srgbClr val="000000"/>
              </a:solidFill>
              <a:uFillTx/>
              <a:latin typeface="Arial"/>
            </a:endParaRPr>
          </a:p>
          <a:p>
            <a:pPr marL="216000" indent="-216000">
              <a:lnSpc>
                <a:spcPct val="100000"/>
              </a:lnSpc>
              <a:buClr>
                <a:srgbClr val="000000"/>
              </a:buClr>
              <a:buSzPct val="45000"/>
              <a:buFont typeface="Wingdings" charset="2"/>
              <a:buChar char=""/>
            </a:pPr>
            <a:r>
              <a:rPr lang="en-US" sz="3200" b="0" u="none" strike="noStrike" dirty="0">
                <a:solidFill>
                  <a:srgbClr val="000000"/>
                </a:solidFill>
                <a:uFillTx/>
                <a:latin typeface="Proxima Nova"/>
              </a:rPr>
              <a:t>You may be asked for full headers; we’ll give instructions if that happens.</a:t>
            </a:r>
            <a:endParaRPr lang="en-US" sz="3200" b="0" u="none" strike="noStrike" dirty="0">
              <a:solidFill>
                <a:srgbClr val="000000"/>
              </a:solidFill>
              <a:uFillTx/>
              <a:latin typeface="Arial"/>
            </a:endParaRPr>
          </a:p>
        </p:txBody>
      </p:sp>
      <p:sp>
        <p:nvSpPr>
          <p:cNvPr id="73" name="TextBox 72"/>
          <p:cNvSpPr txBox="1"/>
          <p:nvPr/>
        </p:nvSpPr>
        <p:spPr>
          <a:xfrm>
            <a:off x="3603240" y="4745520"/>
            <a:ext cx="1938600" cy="542160"/>
          </a:xfrm>
          <a:prstGeom prst="rect">
            <a:avLst/>
          </a:prstGeom>
          <a:noFill/>
          <a:ln w="0">
            <a:noFill/>
          </a:ln>
        </p:spPr>
        <p:txBody>
          <a:bodyPr lIns="90000" tIns="45000" rIns="90000" bIns="45000" anchor="t">
            <a:noAutofit/>
          </a:bodyPr>
          <a:lstStyle/>
          <a:p>
            <a:pPr algn="ctr"/>
            <a:r>
              <a:rPr lang="en-US" sz="1200" b="0" u="none" strike="noStrike">
                <a:solidFill>
                  <a:srgbClr val="000000">
                    <a:alpha val="25000"/>
                  </a:srgbClr>
                </a:solidFill>
                <a:uFillTx/>
                <a:latin typeface="Proxima Nova Rg"/>
              </a:rPr>
              <a:t>IT Information Security</a:t>
            </a:r>
            <a:endParaRPr lang="en-US" sz="1200" b="0" u="none" strike="noStrike">
              <a:solidFill>
                <a:srgbClr val="000000"/>
              </a:solidFill>
              <a:uFillTx/>
              <a:latin typeface="Arial"/>
            </a:endParaRPr>
          </a:p>
        </p:txBody>
      </p:sp>
      <p:pic>
        <p:nvPicPr>
          <p:cNvPr id="74" name="Picture 73"/>
          <p:cNvPicPr/>
          <p:nvPr/>
        </p:nvPicPr>
        <p:blipFill>
          <a:blip r:embed="rId3"/>
          <a:stretch/>
        </p:blipFill>
        <p:spPr>
          <a:xfrm>
            <a:off x="6629400" y="1644120"/>
            <a:ext cx="1485720" cy="2244600"/>
          </a:xfrm>
          <a:prstGeom prst="rect">
            <a:avLst/>
          </a:prstGeom>
          <a:noFill/>
          <a:ln w="0">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PlaceHolder 1"/>
          <p:cNvSpPr>
            <a:spLocks noGrp="1"/>
          </p:cNvSpPr>
          <p:nvPr>
            <p:ph type="title"/>
          </p:nvPr>
        </p:nvSpPr>
        <p:spPr>
          <a:xfrm>
            <a:off x="1714680" y="-40320"/>
            <a:ext cx="5715000" cy="1352160"/>
          </a:xfrm>
          <a:prstGeom prst="rect">
            <a:avLst/>
          </a:prstGeom>
          <a:noFill/>
          <a:ln w="0">
            <a:noFill/>
          </a:ln>
        </p:spPr>
        <p:txBody>
          <a:bodyPr lIns="0" tIns="0" rIns="0" bIns="0" anchor="ctr">
            <a:noAutofit/>
          </a:bodyPr>
          <a:lstStyle/>
          <a:p>
            <a:pPr indent="0" algn="just">
              <a:buNone/>
            </a:pPr>
            <a:r>
              <a:rPr lang="en-US" sz="3200" b="1" u="none" strike="noStrike" dirty="0">
                <a:solidFill>
                  <a:srgbClr val="000000"/>
                </a:solidFill>
                <a:uFillTx/>
                <a:latin typeface="Proxima Nova"/>
              </a:rPr>
              <a:t>Phishing Education Project</a:t>
            </a:r>
            <a:endParaRPr lang="en-US" sz="3200" b="0" u="none" strike="noStrike" dirty="0">
              <a:solidFill>
                <a:srgbClr val="000000"/>
              </a:solidFill>
              <a:uFillTx/>
              <a:latin typeface="Proxima Nova"/>
            </a:endParaRPr>
          </a:p>
        </p:txBody>
      </p:sp>
      <p:sp>
        <p:nvSpPr>
          <p:cNvPr id="76" name="TextBox 75"/>
          <p:cNvSpPr txBox="1"/>
          <p:nvPr/>
        </p:nvSpPr>
        <p:spPr>
          <a:xfrm>
            <a:off x="571680" y="1059120"/>
            <a:ext cx="8001000" cy="4375080"/>
          </a:xfrm>
          <a:prstGeom prst="rect">
            <a:avLst/>
          </a:prstGeom>
          <a:noFill/>
          <a:ln w="0">
            <a:noFill/>
          </a:ln>
        </p:spPr>
        <p:txBody>
          <a:bodyPr lIns="90000" tIns="45000" rIns="90000" bIns="45000" anchor="t">
            <a:noAutofit/>
          </a:bodyPr>
          <a:lstStyle/>
          <a:p>
            <a:pPr marL="216000" indent="-216000" defTabSz="457200">
              <a:lnSpc>
                <a:spcPct val="100000"/>
              </a:lnSpc>
              <a:spcBef>
                <a:spcPts val="641"/>
              </a:spcBef>
              <a:buClr>
                <a:srgbClr val="000000"/>
              </a:buClr>
              <a:buSzPct val="45000"/>
              <a:buFont typeface="Wingdings" charset="2"/>
              <a:buChar char=""/>
              <a:tabLst>
                <a:tab pos="0" algn="l"/>
              </a:tabLst>
            </a:pPr>
            <a:r>
              <a:rPr lang="en-US" sz="3200" b="0" u="none" strike="noStrike" dirty="0">
                <a:solidFill>
                  <a:schemeClr val="dk1"/>
                </a:solidFill>
                <a:uFillTx/>
                <a:latin typeface="Proxima Nova"/>
              </a:rPr>
              <a:t>Simulated but realistic phishing messages are sent periodically to faculty and staff mailboxes by a contracted vendor.</a:t>
            </a:r>
            <a:endParaRPr lang="en-US" sz="3200" b="0" u="none" strike="noStrike" dirty="0">
              <a:solidFill>
                <a:srgbClr val="000000"/>
              </a:solidFill>
              <a:uFillTx/>
              <a:latin typeface="Arial"/>
            </a:endParaRPr>
          </a:p>
          <a:p>
            <a:pPr marL="216000" indent="-216000" defTabSz="457200">
              <a:lnSpc>
                <a:spcPct val="100000"/>
              </a:lnSpc>
              <a:spcBef>
                <a:spcPts val="641"/>
              </a:spcBef>
              <a:buClr>
                <a:srgbClr val="000000"/>
              </a:buClr>
              <a:buSzPct val="45000"/>
              <a:buFont typeface="Wingdings" charset="2"/>
              <a:buChar char=""/>
              <a:tabLst>
                <a:tab pos="0" algn="l"/>
              </a:tabLst>
            </a:pPr>
            <a:r>
              <a:rPr lang="en-US" sz="3200" b="0" u="none" strike="noStrike" dirty="0">
                <a:solidFill>
                  <a:schemeClr val="dk1"/>
                </a:solidFill>
                <a:uFillTx/>
                <a:latin typeface="Proxima Nova"/>
              </a:rPr>
              <a:t>Respond or Click? Receive some quick and specific training on recognizing and avoiding future phishing messages.</a:t>
            </a:r>
            <a:endParaRPr lang="en-US" sz="3200" b="0" u="none" strike="noStrike" dirty="0">
              <a:solidFill>
                <a:srgbClr val="000000"/>
              </a:solidFill>
              <a:uFillTx/>
              <a:latin typeface="Arial"/>
            </a:endParaRPr>
          </a:p>
        </p:txBody>
      </p:sp>
      <p:sp>
        <p:nvSpPr>
          <p:cNvPr id="77" name="TextBox 76"/>
          <p:cNvSpPr txBox="1"/>
          <p:nvPr/>
        </p:nvSpPr>
        <p:spPr>
          <a:xfrm>
            <a:off x="3603600" y="4745880"/>
            <a:ext cx="1938600" cy="542160"/>
          </a:xfrm>
          <a:prstGeom prst="rect">
            <a:avLst/>
          </a:prstGeom>
          <a:noFill/>
          <a:ln w="0">
            <a:noFill/>
          </a:ln>
        </p:spPr>
        <p:txBody>
          <a:bodyPr lIns="90000" tIns="45000" rIns="90000" bIns="45000" anchor="t">
            <a:noAutofit/>
          </a:bodyPr>
          <a:lstStyle/>
          <a:p>
            <a:pPr algn="ctr"/>
            <a:r>
              <a:rPr lang="en-US" sz="1200" b="0" u="none" strike="noStrike">
                <a:solidFill>
                  <a:srgbClr val="000000">
                    <a:alpha val="25000"/>
                  </a:srgbClr>
                </a:solidFill>
                <a:uFillTx/>
                <a:latin typeface="Proxima Nova Rg"/>
              </a:rPr>
              <a:t>IT Information Security</a:t>
            </a:r>
            <a:endParaRPr lang="en-US" sz="1200" b="0" u="none" strike="noStrike">
              <a:solidFill>
                <a:srgbClr val="000000"/>
              </a:solidFill>
              <a:uFillTx/>
              <a:latin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PlaceHolder 1"/>
          <p:cNvSpPr>
            <a:spLocks noGrp="1"/>
          </p:cNvSpPr>
          <p:nvPr>
            <p:ph type="title"/>
          </p:nvPr>
        </p:nvSpPr>
        <p:spPr>
          <a:xfrm>
            <a:off x="1543320" y="-40320"/>
            <a:ext cx="6057720" cy="1352160"/>
          </a:xfrm>
          <a:prstGeom prst="rect">
            <a:avLst/>
          </a:prstGeom>
          <a:noFill/>
          <a:ln w="0">
            <a:noFill/>
          </a:ln>
        </p:spPr>
        <p:txBody>
          <a:bodyPr lIns="0" tIns="0" rIns="0" bIns="0" anchor="ctr">
            <a:noAutofit/>
          </a:bodyPr>
          <a:lstStyle/>
          <a:p>
            <a:pPr indent="0" algn="just">
              <a:buNone/>
            </a:pPr>
            <a:r>
              <a:rPr lang="en-US" sz="3200" b="1" u="none" strike="noStrike" dirty="0">
                <a:solidFill>
                  <a:srgbClr val="000000"/>
                </a:solidFill>
                <a:uFillTx/>
                <a:latin typeface="Proxima Nova"/>
              </a:rPr>
              <a:t>Security Awareness Training</a:t>
            </a:r>
            <a:endParaRPr lang="en-US" sz="3200" b="0" u="none" strike="noStrike" dirty="0">
              <a:solidFill>
                <a:srgbClr val="000000"/>
              </a:solidFill>
              <a:uFillTx/>
              <a:latin typeface="Proxima Nova"/>
            </a:endParaRPr>
          </a:p>
        </p:txBody>
      </p:sp>
      <p:sp>
        <p:nvSpPr>
          <p:cNvPr id="79" name="TextBox 78"/>
          <p:cNvSpPr txBox="1"/>
          <p:nvPr/>
        </p:nvSpPr>
        <p:spPr>
          <a:xfrm>
            <a:off x="571500" y="1076704"/>
            <a:ext cx="8001000" cy="3202920"/>
          </a:xfrm>
          <a:prstGeom prst="rect">
            <a:avLst/>
          </a:prstGeom>
          <a:noFill/>
          <a:ln w="0">
            <a:noFill/>
          </a:ln>
        </p:spPr>
        <p:txBody>
          <a:bodyPr lIns="90000" tIns="45000" rIns="90000" bIns="45000" anchor="t">
            <a:noAutofit/>
          </a:bodyPr>
          <a:lstStyle/>
          <a:p>
            <a:pPr marL="216000" indent="-216000" defTabSz="457200">
              <a:lnSpc>
                <a:spcPct val="100000"/>
              </a:lnSpc>
              <a:spcBef>
                <a:spcPts val="641"/>
              </a:spcBef>
              <a:buClr>
                <a:srgbClr val="000000"/>
              </a:buClr>
              <a:buSzPct val="45000"/>
              <a:buFont typeface="Wingdings" charset="2"/>
              <a:buChar char=""/>
              <a:tabLst>
                <a:tab pos="0" algn="l"/>
              </a:tabLst>
            </a:pPr>
            <a:r>
              <a:rPr lang="en-US" sz="3200" b="0" u="none" strike="noStrike">
                <a:solidFill>
                  <a:schemeClr val="dk1"/>
                </a:solidFill>
                <a:uFillTx/>
                <a:latin typeface="Proxima Nova"/>
              </a:rPr>
              <a:t>Available to all faculty, staff, and students</a:t>
            </a:r>
            <a:endParaRPr lang="en-US" sz="3200" b="0" u="none" strike="noStrike">
              <a:solidFill>
                <a:srgbClr val="000000"/>
              </a:solidFill>
              <a:uFillTx/>
              <a:latin typeface="Arial"/>
            </a:endParaRPr>
          </a:p>
          <a:p>
            <a:pPr marL="216000" indent="-216000" defTabSz="457200">
              <a:lnSpc>
                <a:spcPct val="100000"/>
              </a:lnSpc>
              <a:spcBef>
                <a:spcPts val="641"/>
              </a:spcBef>
              <a:buClr>
                <a:srgbClr val="000000"/>
              </a:buClr>
              <a:buSzPct val="45000"/>
              <a:buFont typeface="Wingdings" charset="2"/>
              <a:buChar char=""/>
              <a:tabLst>
                <a:tab pos="0" algn="l"/>
              </a:tabLst>
            </a:pPr>
            <a:r>
              <a:rPr lang="en-US" sz="3200" b="0" u="none" strike="noStrike">
                <a:solidFill>
                  <a:schemeClr val="dk1"/>
                </a:solidFill>
                <a:uFillTx/>
                <a:latin typeface="Proxima Nova"/>
              </a:rPr>
              <a:t>Found as a course at https://training.uni.edu</a:t>
            </a:r>
            <a:endParaRPr lang="en-US" sz="3200" b="0" u="none" strike="noStrike">
              <a:solidFill>
                <a:srgbClr val="000000"/>
              </a:solidFill>
              <a:uFillTx/>
              <a:latin typeface="Arial"/>
            </a:endParaRPr>
          </a:p>
          <a:p>
            <a:pPr marL="216000" indent="-216000" defTabSz="457200">
              <a:lnSpc>
                <a:spcPct val="100000"/>
              </a:lnSpc>
              <a:spcBef>
                <a:spcPts val="1191"/>
              </a:spcBef>
              <a:spcAft>
                <a:spcPts val="992"/>
              </a:spcAft>
              <a:buClr>
                <a:srgbClr val="000000"/>
              </a:buClr>
              <a:buSzPct val="45000"/>
              <a:buFont typeface="Wingdings" charset="2"/>
              <a:buChar char=""/>
              <a:tabLst>
                <a:tab pos="0" algn="l"/>
              </a:tabLst>
            </a:pPr>
            <a:r>
              <a:rPr lang="en-US" sz="3200" b="0" u="none" strike="noStrike">
                <a:solidFill>
                  <a:schemeClr val="dk1"/>
                </a:solidFill>
                <a:uFillTx/>
                <a:latin typeface="Proxima Nova"/>
              </a:rPr>
              <a:t>Click on the “Security Awareness” option</a:t>
            </a:r>
            <a:endParaRPr lang="en-US" sz="3200" b="0" u="none" strike="noStrike">
              <a:solidFill>
                <a:srgbClr val="000000"/>
              </a:solidFill>
              <a:uFillTx/>
              <a:latin typeface="Arial"/>
            </a:endParaRPr>
          </a:p>
        </p:txBody>
      </p:sp>
      <p:sp>
        <p:nvSpPr>
          <p:cNvPr id="80" name="TextBox 79"/>
          <p:cNvSpPr txBox="1"/>
          <p:nvPr/>
        </p:nvSpPr>
        <p:spPr>
          <a:xfrm>
            <a:off x="3603600" y="4745880"/>
            <a:ext cx="1938600" cy="542160"/>
          </a:xfrm>
          <a:prstGeom prst="rect">
            <a:avLst/>
          </a:prstGeom>
          <a:noFill/>
          <a:ln w="0">
            <a:noFill/>
          </a:ln>
        </p:spPr>
        <p:txBody>
          <a:bodyPr lIns="90000" tIns="45000" rIns="90000" bIns="45000" anchor="t">
            <a:noAutofit/>
          </a:bodyPr>
          <a:lstStyle/>
          <a:p>
            <a:pPr algn="ctr"/>
            <a:r>
              <a:rPr lang="en-US" sz="1200" b="0" u="none" strike="noStrike">
                <a:solidFill>
                  <a:srgbClr val="000000">
                    <a:alpha val="25000"/>
                  </a:srgbClr>
                </a:solidFill>
                <a:uFillTx/>
                <a:latin typeface="Proxima Nova Rg"/>
              </a:rPr>
              <a:t>IT Information Security</a:t>
            </a:r>
            <a:endParaRPr lang="en-US" sz="1200" b="0" u="none" strike="noStrike">
              <a:solidFill>
                <a:srgbClr val="000000"/>
              </a:solidFill>
              <a:uFillTx/>
              <a:latin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PlaceHolder 1"/>
          <p:cNvSpPr>
            <a:spLocks noGrp="1"/>
          </p:cNvSpPr>
          <p:nvPr>
            <p:ph type="title"/>
          </p:nvPr>
        </p:nvSpPr>
        <p:spPr>
          <a:xfrm>
            <a:off x="1600200" y="0"/>
            <a:ext cx="5943600" cy="1352160"/>
          </a:xfrm>
          <a:prstGeom prst="rect">
            <a:avLst/>
          </a:prstGeom>
          <a:noFill/>
          <a:ln w="0">
            <a:noFill/>
          </a:ln>
        </p:spPr>
        <p:txBody>
          <a:bodyPr lIns="0" tIns="0" rIns="0" bIns="0" anchor="ctr">
            <a:noAutofit/>
          </a:bodyPr>
          <a:lstStyle/>
          <a:p>
            <a:pPr indent="0">
              <a:buNone/>
            </a:pPr>
            <a:r>
              <a:rPr lang="en-US" sz="3600" b="1" u="none" strike="noStrike" dirty="0">
                <a:solidFill>
                  <a:srgbClr val="000000"/>
                </a:solidFill>
                <a:uFillTx/>
                <a:latin typeface="Proxima Nova"/>
              </a:rPr>
              <a:t>Classic Phishing Example</a:t>
            </a:r>
            <a:endParaRPr lang="en-US" sz="3600" b="0" u="none" strike="noStrike" dirty="0">
              <a:solidFill>
                <a:srgbClr val="000000"/>
              </a:solidFill>
              <a:uFillTx/>
              <a:latin typeface="Proxima Nova"/>
            </a:endParaRPr>
          </a:p>
        </p:txBody>
      </p:sp>
      <p:sp>
        <p:nvSpPr>
          <p:cNvPr id="26" name="TextBox 25"/>
          <p:cNvSpPr txBox="1"/>
          <p:nvPr/>
        </p:nvSpPr>
        <p:spPr>
          <a:xfrm>
            <a:off x="3603600" y="4745880"/>
            <a:ext cx="1938600" cy="542160"/>
          </a:xfrm>
          <a:prstGeom prst="rect">
            <a:avLst/>
          </a:prstGeom>
          <a:noFill/>
          <a:ln w="0">
            <a:noFill/>
          </a:ln>
        </p:spPr>
        <p:txBody>
          <a:bodyPr lIns="90000" tIns="45000" rIns="90000" bIns="45000" anchor="t">
            <a:noAutofit/>
          </a:bodyPr>
          <a:lstStyle/>
          <a:p>
            <a:pPr algn="ctr"/>
            <a:r>
              <a:rPr lang="en-US" sz="1200" b="0" u="none" strike="noStrike">
                <a:solidFill>
                  <a:srgbClr val="000000">
                    <a:alpha val="25000"/>
                  </a:srgbClr>
                </a:solidFill>
                <a:uFillTx/>
                <a:latin typeface="Proxima Nova Rg"/>
              </a:rPr>
              <a:t>IT Information Security</a:t>
            </a:r>
            <a:endParaRPr lang="en-US" sz="1200" b="0" u="none" strike="noStrike">
              <a:solidFill>
                <a:srgbClr val="000000"/>
              </a:solidFill>
              <a:uFillTx/>
              <a:latin typeface="Arial"/>
            </a:endParaRPr>
          </a:p>
        </p:txBody>
      </p:sp>
      <p:sp>
        <p:nvSpPr>
          <p:cNvPr id="27" name="TextBox 26"/>
          <p:cNvSpPr txBox="1"/>
          <p:nvPr/>
        </p:nvSpPr>
        <p:spPr>
          <a:xfrm>
            <a:off x="0" y="914760"/>
            <a:ext cx="8229600" cy="4044960"/>
          </a:xfrm>
          <a:prstGeom prst="rect">
            <a:avLst/>
          </a:prstGeom>
          <a:noFill/>
          <a:ln w="0">
            <a:noFill/>
          </a:ln>
        </p:spPr>
        <p:txBody>
          <a:bodyPr lIns="90000" tIns="45000" rIns="90000" bIns="45000" anchor="t">
            <a:noAutofit/>
          </a:bodyPr>
          <a:lstStyle/>
          <a:p>
            <a:r>
              <a:rPr lang="en-US" sz="1600" b="0" u="none" strike="noStrike">
                <a:solidFill>
                  <a:schemeClr val="dk1"/>
                </a:solidFill>
                <a:uFillTx/>
                <a:latin typeface="Proxima Nova"/>
              </a:rPr>
              <a:t>Dear Staff and student,</a:t>
            </a:r>
            <a:endParaRPr lang="en-US" sz="1600" b="0" u="none" strike="noStrike">
              <a:solidFill>
                <a:srgbClr val="000000"/>
              </a:solidFill>
              <a:uFillTx/>
              <a:latin typeface="Arial"/>
            </a:endParaRPr>
          </a:p>
          <a:p>
            <a:endParaRPr lang="en-US" sz="1600" b="0" u="none" strike="noStrike">
              <a:solidFill>
                <a:srgbClr val="000000"/>
              </a:solidFill>
              <a:uFillTx/>
              <a:latin typeface="Arial"/>
            </a:endParaRPr>
          </a:p>
          <a:p>
            <a:r>
              <a:rPr lang="en-US" sz="1600" b="0" u="none" strike="noStrike">
                <a:solidFill>
                  <a:schemeClr val="dk1"/>
                </a:solidFill>
                <a:uFillTx/>
                <a:latin typeface="Proxima Nova"/>
              </a:rPr>
              <a:t>This is to inform all staff and student of University of Northern lowa, that due to the congestion in the school web-mail account and removal of all unused accounts an upgrade is needed, kindly update your email account by filling the form below.</a:t>
            </a:r>
            <a:endParaRPr lang="en-US" sz="1600" b="0" u="none" strike="noStrike">
              <a:solidFill>
                <a:srgbClr val="000000"/>
              </a:solidFill>
              <a:uFillTx/>
              <a:latin typeface="Arial"/>
            </a:endParaRPr>
          </a:p>
          <a:p>
            <a:endParaRPr lang="en-US" sz="1600" b="0" u="none" strike="noStrike">
              <a:solidFill>
                <a:srgbClr val="000000"/>
              </a:solidFill>
              <a:uFillTx/>
              <a:latin typeface="Arial"/>
            </a:endParaRPr>
          </a:p>
          <a:p>
            <a:r>
              <a:rPr lang="en-US" sz="1600" b="0" u="none" strike="noStrike">
                <a:solidFill>
                  <a:schemeClr val="dk1"/>
                </a:solidFill>
                <a:uFillTx/>
                <a:latin typeface="Proxima Nova"/>
              </a:rPr>
              <a:t>User Name</a:t>
            </a:r>
            <a:endParaRPr lang="en-US" sz="1600" b="0" u="none" strike="noStrike">
              <a:solidFill>
                <a:srgbClr val="000000"/>
              </a:solidFill>
              <a:uFillTx/>
              <a:latin typeface="Arial"/>
            </a:endParaRPr>
          </a:p>
          <a:p>
            <a:r>
              <a:rPr lang="en-US" sz="1600" b="0" u="none" strike="noStrike">
                <a:solidFill>
                  <a:schemeClr val="dk1"/>
                </a:solidFill>
                <a:uFillTx/>
                <a:latin typeface="Proxima Nova"/>
              </a:rPr>
              <a:t>Email Id</a:t>
            </a:r>
            <a:endParaRPr lang="en-US" sz="1600" b="0" u="none" strike="noStrike">
              <a:solidFill>
                <a:srgbClr val="000000"/>
              </a:solidFill>
              <a:uFillTx/>
              <a:latin typeface="Arial"/>
            </a:endParaRPr>
          </a:p>
          <a:p>
            <a:r>
              <a:rPr lang="en-US" sz="1600" b="0" u="none" strike="noStrike">
                <a:solidFill>
                  <a:schemeClr val="dk1"/>
                </a:solidFill>
                <a:uFillTx/>
                <a:latin typeface="Proxima Nova"/>
              </a:rPr>
              <a:t>Password</a:t>
            </a:r>
            <a:endParaRPr lang="en-US" sz="1600" b="0" u="none" strike="noStrike">
              <a:solidFill>
                <a:srgbClr val="000000"/>
              </a:solidFill>
              <a:uFillTx/>
              <a:latin typeface="Arial"/>
            </a:endParaRPr>
          </a:p>
          <a:p>
            <a:endParaRPr lang="en-US" sz="1600" b="0" u="none" strike="noStrike">
              <a:solidFill>
                <a:srgbClr val="000000"/>
              </a:solidFill>
              <a:uFillTx/>
              <a:latin typeface="Arial"/>
            </a:endParaRPr>
          </a:p>
          <a:p>
            <a:r>
              <a:rPr lang="en-US" sz="1600" b="0" u="none" strike="noStrike">
                <a:solidFill>
                  <a:schemeClr val="dk1"/>
                </a:solidFill>
                <a:uFillTx/>
                <a:latin typeface="Proxima Nova"/>
              </a:rPr>
              <a:t>This information will be used to upgrade your account to avoid lost. Failure to do this your account will be De-activated.</a:t>
            </a:r>
            <a:endParaRPr lang="en-US" sz="1600" b="0" u="none" strike="noStrike">
              <a:solidFill>
                <a:srgbClr val="000000"/>
              </a:solidFill>
              <a:uFillTx/>
              <a:latin typeface="Arial"/>
            </a:endParaRPr>
          </a:p>
          <a:p>
            <a:endParaRPr lang="en-US" sz="1600" b="0" u="none" strike="noStrike">
              <a:solidFill>
                <a:srgbClr val="000000"/>
              </a:solidFill>
              <a:uFillTx/>
              <a:latin typeface="Arial"/>
            </a:endParaRPr>
          </a:p>
          <a:p>
            <a:r>
              <a:rPr lang="en-US" sz="1600" b="0" u="none" strike="noStrike">
                <a:solidFill>
                  <a:schemeClr val="dk1"/>
                </a:solidFill>
                <a:uFillTx/>
                <a:latin typeface="Proxima Nova"/>
              </a:rPr>
              <a:t>Thank you.</a:t>
            </a:r>
            <a:endParaRPr lang="en-US" sz="1600" b="0" u="none" strike="noStrike">
              <a:solidFill>
                <a:srgbClr val="000000"/>
              </a:solidFill>
              <a:uFillTx/>
              <a:latin typeface="Arial"/>
            </a:endParaRPr>
          </a:p>
          <a:p>
            <a:r>
              <a:rPr lang="en-US" sz="1600" b="0" u="none" strike="noStrike">
                <a:solidFill>
                  <a:schemeClr val="dk1"/>
                </a:solidFill>
                <a:uFillTx/>
                <a:latin typeface="Proxima Nova"/>
              </a:rPr>
              <a:t>University of Northern lowa webmail Team.</a:t>
            </a:r>
            <a:endParaRPr lang="en-US" sz="1600" b="0" u="none" strike="noStrike">
              <a:solidFill>
                <a:srgbClr val="000000"/>
              </a:solidFill>
              <a:uFillTx/>
              <a:latin typeface="Arial"/>
            </a:endParaRPr>
          </a:p>
          <a:p>
            <a:endParaRPr lang="en-US" sz="1600" b="0" u="none" strike="noStrike">
              <a:solidFill>
                <a:srgbClr val="000000"/>
              </a:solidFill>
              <a:uFillTx/>
              <a:latin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PlaceHolder 1"/>
          <p:cNvSpPr>
            <a:spLocks noGrp="1"/>
          </p:cNvSpPr>
          <p:nvPr>
            <p:ph/>
          </p:nvPr>
        </p:nvSpPr>
        <p:spPr>
          <a:xfrm>
            <a:off x="2572200" y="3622680"/>
            <a:ext cx="4000680" cy="1213920"/>
          </a:xfrm>
          <a:prstGeom prst="rect">
            <a:avLst/>
          </a:prstGeom>
          <a:noFill/>
          <a:ln w="0">
            <a:noFill/>
          </a:ln>
        </p:spPr>
        <p:txBody>
          <a:bodyPr lIns="0" tIns="0" rIns="0" bIns="0" anchor="t">
            <a:normAutofit/>
          </a:bodyPr>
          <a:lstStyle/>
          <a:p>
            <a:pPr marL="432000" indent="0" algn="ctr">
              <a:buNone/>
            </a:pPr>
            <a:r>
              <a:rPr lang="en-US" sz="3200" b="1" u="none" strike="noStrike">
                <a:solidFill>
                  <a:srgbClr val="FFFFFF"/>
                </a:solidFill>
                <a:uFillTx/>
                <a:latin typeface="Proxima Nova"/>
              </a:rPr>
              <a:t>security@uni.edu</a:t>
            </a:r>
            <a:endParaRPr lang="en-US" sz="3200" b="0" u="none" strike="noStrike">
              <a:solidFill>
                <a:srgbClr val="000000"/>
              </a:solidFill>
              <a:uFillTx/>
              <a:latin typeface="Proxima Nova"/>
            </a:endParaRPr>
          </a:p>
          <a:p>
            <a:pPr marL="432000" indent="0" algn="ctr">
              <a:buNone/>
            </a:pPr>
            <a:r>
              <a:rPr lang="en-US" sz="1800" b="0" u="none" strike="noStrike">
                <a:solidFill>
                  <a:srgbClr val="FFFFFF"/>
                </a:solidFill>
                <a:uFillTx/>
                <a:latin typeface="Proxima Nova Rg"/>
              </a:rPr>
              <a:t>Best option, sends to whole team</a:t>
            </a:r>
            <a:endParaRPr lang="en-US" sz="1800" b="0" u="none" strike="noStrike">
              <a:solidFill>
                <a:srgbClr val="000000"/>
              </a:solidFill>
              <a:uFillTx/>
              <a:latin typeface="Proxima Nova"/>
            </a:endParaRPr>
          </a:p>
        </p:txBody>
      </p:sp>
      <p:sp>
        <p:nvSpPr>
          <p:cNvPr id="82" name="PlaceHolder 2"/>
          <p:cNvSpPr>
            <a:spLocks noGrp="1"/>
          </p:cNvSpPr>
          <p:nvPr>
            <p:ph/>
          </p:nvPr>
        </p:nvSpPr>
        <p:spPr>
          <a:xfrm>
            <a:off x="169560" y="2392920"/>
            <a:ext cx="1995840" cy="1423800"/>
          </a:xfrm>
          <a:prstGeom prst="rect">
            <a:avLst/>
          </a:prstGeom>
          <a:noFill/>
          <a:ln w="0">
            <a:noFill/>
          </a:ln>
        </p:spPr>
        <p:txBody>
          <a:bodyPr lIns="0" tIns="0" rIns="0" bIns="0" anchor="t">
            <a:normAutofit/>
          </a:bodyPr>
          <a:lstStyle/>
          <a:p>
            <a:pPr indent="0">
              <a:buNone/>
            </a:pPr>
            <a:r>
              <a:rPr lang="en-US" sz="1600" b="0" u="none" strike="noStrike" dirty="0">
                <a:solidFill>
                  <a:srgbClr val="FFFFFF"/>
                </a:solidFill>
                <a:uFillTx/>
                <a:latin typeface="Proxima Nova Rg"/>
              </a:rPr>
              <a:t>Ken Connelly</a:t>
            </a:r>
            <a:endParaRPr lang="en-US" sz="1600" b="0" u="none" strike="noStrike" dirty="0">
              <a:solidFill>
                <a:srgbClr val="000000"/>
              </a:solidFill>
              <a:uFillTx/>
              <a:latin typeface="Proxima Nova"/>
            </a:endParaRPr>
          </a:p>
          <a:p>
            <a:pPr indent="0">
              <a:buNone/>
            </a:pPr>
            <a:r>
              <a:rPr lang="en-US" sz="1400" b="0" u="none" strike="noStrike" dirty="0" err="1">
                <a:solidFill>
                  <a:srgbClr val="FFFFFF"/>
                </a:solidFill>
                <a:uFillTx/>
                <a:latin typeface="Proxima Nova Rg"/>
              </a:rPr>
              <a:t>Ken.Connelly@uni.edu</a:t>
            </a:r>
            <a:endParaRPr lang="en-US" sz="1400" b="0" u="none" strike="noStrike" dirty="0">
              <a:solidFill>
                <a:srgbClr val="000000"/>
              </a:solidFill>
              <a:uFillTx/>
              <a:latin typeface="Proxima Nova"/>
            </a:endParaRPr>
          </a:p>
          <a:p>
            <a:pPr indent="0">
              <a:buNone/>
            </a:pPr>
            <a:r>
              <a:rPr lang="en-US" sz="2200" b="1" u="none" strike="noStrike" dirty="0">
                <a:solidFill>
                  <a:srgbClr val="FFFFFF"/>
                </a:solidFill>
                <a:uFillTx/>
                <a:latin typeface="Proxima Nova"/>
              </a:rPr>
              <a:t>319-273-5850</a:t>
            </a:r>
            <a:endParaRPr lang="en-US" sz="2200" b="0" u="none" strike="noStrike" dirty="0">
              <a:solidFill>
                <a:srgbClr val="000000"/>
              </a:solidFill>
              <a:uFillTx/>
              <a:latin typeface="Proxima Nova"/>
            </a:endParaRPr>
          </a:p>
        </p:txBody>
      </p:sp>
      <p:sp>
        <p:nvSpPr>
          <p:cNvPr id="83" name="PlaceHolder 3"/>
          <p:cNvSpPr>
            <a:spLocks noGrp="1"/>
          </p:cNvSpPr>
          <p:nvPr>
            <p:ph/>
          </p:nvPr>
        </p:nvSpPr>
        <p:spPr>
          <a:xfrm>
            <a:off x="2478600" y="2392920"/>
            <a:ext cx="1864800" cy="1423800"/>
          </a:xfrm>
          <a:prstGeom prst="rect">
            <a:avLst/>
          </a:prstGeom>
          <a:noFill/>
          <a:ln w="0">
            <a:noFill/>
          </a:ln>
        </p:spPr>
        <p:txBody>
          <a:bodyPr lIns="0" tIns="0" rIns="0" bIns="0" anchor="t">
            <a:normAutofit/>
          </a:bodyPr>
          <a:lstStyle/>
          <a:p>
            <a:pPr indent="0">
              <a:buNone/>
            </a:pPr>
            <a:r>
              <a:rPr lang="en-US" sz="1600" b="0" u="none" strike="noStrike" dirty="0">
                <a:solidFill>
                  <a:srgbClr val="EEEEEE"/>
                </a:solidFill>
                <a:uFillTx/>
                <a:latin typeface="Proxima Nova Rg"/>
              </a:rPr>
              <a:t>Eric Lukens</a:t>
            </a:r>
            <a:endParaRPr lang="en-US" sz="1600" b="0" u="none" strike="noStrike" dirty="0">
              <a:solidFill>
                <a:srgbClr val="000000"/>
              </a:solidFill>
              <a:uFillTx/>
              <a:latin typeface="Proxima Nova"/>
            </a:endParaRPr>
          </a:p>
          <a:p>
            <a:pPr indent="0">
              <a:buNone/>
            </a:pPr>
            <a:r>
              <a:rPr lang="en-US" sz="1400" b="0" u="none" strike="noStrike" dirty="0" err="1">
                <a:solidFill>
                  <a:srgbClr val="EEEEEE"/>
                </a:solidFill>
                <a:uFillTx/>
                <a:latin typeface="Proxima Nova Rg"/>
              </a:rPr>
              <a:t>Eric.Lukens@uni.edu</a:t>
            </a:r>
            <a:endParaRPr lang="en-US" sz="1400" b="0" u="none" strike="noStrike" dirty="0">
              <a:solidFill>
                <a:srgbClr val="000000"/>
              </a:solidFill>
              <a:uFillTx/>
              <a:latin typeface="Proxima Nova"/>
            </a:endParaRPr>
          </a:p>
          <a:p>
            <a:pPr indent="0">
              <a:buNone/>
            </a:pPr>
            <a:r>
              <a:rPr lang="en-US" sz="2200" b="1" u="none" strike="noStrike" dirty="0">
                <a:solidFill>
                  <a:srgbClr val="EEEEEE"/>
                </a:solidFill>
                <a:uFillTx/>
                <a:latin typeface="Proxima Nova"/>
              </a:rPr>
              <a:t>319-273-7434</a:t>
            </a:r>
            <a:endParaRPr lang="en-US" sz="2200" b="0" u="none" strike="noStrike" dirty="0">
              <a:solidFill>
                <a:srgbClr val="000000"/>
              </a:solidFill>
              <a:uFillTx/>
              <a:latin typeface="Proxima Nova"/>
            </a:endParaRPr>
          </a:p>
        </p:txBody>
      </p:sp>
      <p:sp>
        <p:nvSpPr>
          <p:cNvPr id="84" name="TextBox 83"/>
          <p:cNvSpPr txBox="1"/>
          <p:nvPr/>
        </p:nvSpPr>
        <p:spPr>
          <a:xfrm>
            <a:off x="3603600" y="4745880"/>
            <a:ext cx="1938600" cy="542160"/>
          </a:xfrm>
          <a:prstGeom prst="rect">
            <a:avLst/>
          </a:prstGeom>
          <a:noFill/>
          <a:ln w="0">
            <a:noFill/>
          </a:ln>
        </p:spPr>
        <p:txBody>
          <a:bodyPr lIns="90000" tIns="45000" rIns="90000" bIns="45000" anchor="t">
            <a:noAutofit/>
          </a:bodyPr>
          <a:lstStyle/>
          <a:p>
            <a:pPr algn="ctr"/>
            <a:r>
              <a:rPr lang="en-US" sz="1200" b="0" u="none" strike="noStrike">
                <a:solidFill>
                  <a:srgbClr val="FFFFFF">
                    <a:alpha val="20000"/>
                  </a:srgbClr>
                </a:solidFill>
                <a:uFillTx/>
                <a:latin typeface="Proxima Nova Rg"/>
              </a:rPr>
              <a:t>IT Information Security</a:t>
            </a:r>
            <a:endParaRPr lang="en-US" sz="1200" b="0" u="none" strike="noStrike">
              <a:solidFill>
                <a:srgbClr val="FFFFFF"/>
              </a:solidFill>
              <a:uFillTx/>
              <a:latin typeface="Arial"/>
            </a:endParaRPr>
          </a:p>
        </p:txBody>
      </p:sp>
      <p:sp>
        <p:nvSpPr>
          <p:cNvPr id="85" name="TextBox 84"/>
          <p:cNvSpPr txBox="1"/>
          <p:nvPr/>
        </p:nvSpPr>
        <p:spPr>
          <a:xfrm>
            <a:off x="109800" y="1341000"/>
            <a:ext cx="2057400" cy="914040"/>
          </a:xfrm>
          <a:prstGeom prst="rect">
            <a:avLst/>
          </a:prstGeom>
          <a:noFill/>
          <a:ln w="0">
            <a:noFill/>
          </a:ln>
        </p:spPr>
        <p:txBody>
          <a:bodyPr lIns="90000" tIns="45000" rIns="90000" bIns="45000" anchor="t">
            <a:noAutofit/>
          </a:bodyPr>
          <a:lstStyle/>
          <a:p>
            <a:r>
              <a:rPr lang="en-US" sz="2600" b="1" u="none" strike="noStrike">
                <a:solidFill>
                  <a:srgbClr val="FFFFFF"/>
                </a:solidFill>
                <a:uFillTx/>
                <a:latin typeface="Proxima Nova"/>
              </a:rPr>
              <a:t>Questions?</a:t>
            </a:r>
            <a:endParaRPr lang="en-US" sz="2600" b="0" u="none" strike="noStrike">
              <a:solidFill>
                <a:srgbClr val="FFFFFF"/>
              </a:solidFill>
              <a:uFillTx/>
              <a:latin typeface="Arial"/>
            </a:endParaRPr>
          </a:p>
        </p:txBody>
      </p:sp>
      <p:sp>
        <p:nvSpPr>
          <p:cNvPr id="86" name="PlaceHolder 4"/>
          <p:cNvSpPr>
            <a:spLocks noGrp="1"/>
          </p:cNvSpPr>
          <p:nvPr>
            <p:ph/>
          </p:nvPr>
        </p:nvSpPr>
        <p:spPr>
          <a:xfrm>
            <a:off x="4707360" y="2392920"/>
            <a:ext cx="2112840" cy="1423800"/>
          </a:xfrm>
          <a:prstGeom prst="rect">
            <a:avLst/>
          </a:prstGeom>
          <a:noFill/>
          <a:ln w="0">
            <a:noFill/>
          </a:ln>
        </p:spPr>
        <p:txBody>
          <a:bodyPr lIns="0" tIns="0" rIns="0" bIns="0" anchor="t">
            <a:normAutofit/>
          </a:bodyPr>
          <a:lstStyle/>
          <a:p>
            <a:pPr indent="0">
              <a:buNone/>
            </a:pPr>
            <a:r>
              <a:rPr lang="en-US" sz="1600" b="0" u="none" strike="noStrike" dirty="0">
                <a:solidFill>
                  <a:srgbClr val="EEEEEE"/>
                </a:solidFill>
                <a:uFillTx/>
                <a:latin typeface="Proxima Nova Rg"/>
              </a:rPr>
              <a:t>Doug Murray</a:t>
            </a:r>
            <a:endParaRPr lang="en-US" sz="1600" b="0" u="none" strike="noStrike" dirty="0">
              <a:solidFill>
                <a:srgbClr val="000000"/>
              </a:solidFill>
              <a:uFillTx/>
              <a:latin typeface="Proxima Nova"/>
            </a:endParaRPr>
          </a:p>
          <a:p>
            <a:pPr indent="0">
              <a:buNone/>
            </a:pPr>
            <a:r>
              <a:rPr lang="en-US" sz="1400" b="0" u="none" strike="noStrike" dirty="0" err="1">
                <a:solidFill>
                  <a:srgbClr val="EEEEEE"/>
                </a:solidFill>
                <a:uFillTx/>
                <a:latin typeface="Proxima Nova Rg"/>
              </a:rPr>
              <a:t>Doug.Murray@uni.edu</a:t>
            </a:r>
            <a:endParaRPr lang="en-US" sz="1400" b="0" u="none" strike="noStrike" dirty="0">
              <a:solidFill>
                <a:srgbClr val="000000"/>
              </a:solidFill>
              <a:uFillTx/>
              <a:latin typeface="Proxima Nova"/>
            </a:endParaRPr>
          </a:p>
          <a:p>
            <a:pPr indent="0">
              <a:buNone/>
            </a:pPr>
            <a:r>
              <a:rPr lang="en-US" sz="2200" b="1" u="none" strike="noStrike" dirty="0">
                <a:solidFill>
                  <a:srgbClr val="EEEEEE"/>
                </a:solidFill>
                <a:uFillTx/>
                <a:latin typeface="Proxima Nova"/>
              </a:rPr>
              <a:t>319-273-6467</a:t>
            </a:r>
            <a:endParaRPr lang="en-US" sz="2200" b="0" u="none" strike="noStrike" dirty="0">
              <a:solidFill>
                <a:srgbClr val="000000"/>
              </a:solidFill>
              <a:uFillTx/>
              <a:latin typeface="Proxima Nova"/>
            </a:endParaRPr>
          </a:p>
        </p:txBody>
      </p:sp>
      <p:sp>
        <p:nvSpPr>
          <p:cNvPr id="87" name="PlaceHolder 5"/>
          <p:cNvSpPr>
            <a:spLocks noGrp="1"/>
          </p:cNvSpPr>
          <p:nvPr>
            <p:ph/>
          </p:nvPr>
        </p:nvSpPr>
        <p:spPr>
          <a:xfrm>
            <a:off x="6972480" y="2392920"/>
            <a:ext cx="2112840" cy="1423800"/>
          </a:xfrm>
          <a:prstGeom prst="rect">
            <a:avLst/>
          </a:prstGeom>
          <a:noFill/>
          <a:ln w="0">
            <a:noFill/>
          </a:ln>
        </p:spPr>
        <p:txBody>
          <a:bodyPr lIns="0" tIns="0" rIns="0" bIns="0" anchor="t">
            <a:normAutofit/>
          </a:bodyPr>
          <a:lstStyle/>
          <a:p>
            <a:pPr indent="0">
              <a:buNone/>
            </a:pPr>
            <a:r>
              <a:rPr lang="en-US" sz="1600" b="0" u="none" strike="noStrike" dirty="0">
                <a:solidFill>
                  <a:srgbClr val="EEEEEE"/>
                </a:solidFill>
                <a:uFillTx/>
                <a:latin typeface="Proxima Nova Rg"/>
              </a:rPr>
              <a:t>Tyler Helmers</a:t>
            </a:r>
            <a:endParaRPr lang="en-US" sz="1600" b="0" u="none" strike="noStrike" dirty="0">
              <a:solidFill>
                <a:srgbClr val="000000"/>
              </a:solidFill>
              <a:uFillTx/>
              <a:latin typeface="Proxima Nova"/>
            </a:endParaRPr>
          </a:p>
          <a:p>
            <a:pPr indent="0">
              <a:buNone/>
            </a:pPr>
            <a:r>
              <a:rPr lang="en-US" sz="1400" b="0" u="none" strike="noStrike" dirty="0" err="1">
                <a:solidFill>
                  <a:srgbClr val="EEEEEE"/>
                </a:solidFill>
                <a:uFillTx/>
                <a:latin typeface="Proxima Nova Rg"/>
              </a:rPr>
              <a:t>Tyler.Helmers@uni.edu</a:t>
            </a:r>
            <a:endParaRPr lang="en-US" sz="1400" b="0" u="none" strike="noStrike" dirty="0">
              <a:solidFill>
                <a:srgbClr val="000000"/>
              </a:solidFill>
              <a:uFillTx/>
              <a:latin typeface="Proxima Nova"/>
            </a:endParaRPr>
          </a:p>
          <a:p>
            <a:pPr indent="0">
              <a:buNone/>
            </a:pPr>
            <a:r>
              <a:rPr lang="en-US" sz="2200" b="1" u="none" strike="noStrike" dirty="0">
                <a:solidFill>
                  <a:srgbClr val="EEEEEE"/>
                </a:solidFill>
                <a:uFillTx/>
                <a:latin typeface="Proxima Nova"/>
              </a:rPr>
              <a:t>319-273-5306</a:t>
            </a:r>
            <a:endParaRPr lang="en-US" sz="2200" b="0" u="none" strike="noStrike" dirty="0">
              <a:solidFill>
                <a:srgbClr val="000000"/>
              </a:solidFill>
              <a:uFillTx/>
              <a:latin typeface="Proxima Nov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a:off x="345600" y="1829880"/>
            <a:ext cx="8341200" cy="2795040"/>
          </a:xfrm>
          <a:prstGeom prst="rect">
            <a:avLst/>
          </a:prstGeom>
          <a:noFill/>
          <a:ln w="0">
            <a:noFill/>
          </a:ln>
        </p:spPr>
        <p:txBody>
          <a:bodyPr lIns="90000" tIns="45000" rIns="90000" bIns="45000" anchor="t">
            <a:noAutofit/>
          </a:bodyPr>
          <a:lstStyle/>
          <a:p>
            <a:pPr algn="ctr"/>
            <a:r>
              <a:rPr lang="en-US" sz="4800" b="1" u="none" strike="noStrike">
                <a:solidFill>
                  <a:srgbClr val="FFFFFF"/>
                </a:solidFill>
                <a:uFillTx/>
                <a:latin typeface="Proxima Nova"/>
              </a:rPr>
              <a:t>Any request to divulge your UNI password is fraudulent!</a:t>
            </a:r>
            <a:endParaRPr lang="en-US" sz="4800" b="0" u="none" strike="noStrike">
              <a:solidFill>
                <a:srgbClr val="FFFFFF"/>
              </a:solidFill>
              <a:uFillTx/>
              <a:latin typeface="Arial"/>
            </a:endParaRPr>
          </a:p>
        </p:txBody>
      </p:sp>
      <p:sp>
        <p:nvSpPr>
          <p:cNvPr id="29" name="TextBox 28"/>
          <p:cNvSpPr txBox="1"/>
          <p:nvPr/>
        </p:nvSpPr>
        <p:spPr>
          <a:xfrm>
            <a:off x="3603960" y="4746240"/>
            <a:ext cx="1938600" cy="542160"/>
          </a:xfrm>
          <a:prstGeom prst="rect">
            <a:avLst/>
          </a:prstGeom>
          <a:noFill/>
          <a:ln w="0">
            <a:noFill/>
          </a:ln>
        </p:spPr>
        <p:txBody>
          <a:bodyPr lIns="90000" tIns="45000" rIns="90000" bIns="45000" anchor="t">
            <a:noAutofit/>
          </a:bodyPr>
          <a:lstStyle/>
          <a:p>
            <a:pPr algn="ctr"/>
            <a:r>
              <a:rPr lang="en-US" sz="1200" b="0" u="none" strike="noStrike">
                <a:solidFill>
                  <a:srgbClr val="FFFFFF">
                    <a:alpha val="20000"/>
                  </a:srgbClr>
                </a:solidFill>
                <a:uFillTx/>
                <a:latin typeface="Proxima Nova Rg"/>
              </a:rPr>
              <a:t>IT Information Security</a:t>
            </a:r>
            <a:endParaRPr lang="en-US" sz="1200" b="0" u="none" strike="noStrike">
              <a:solidFill>
                <a:srgbClr val="FFFFFF"/>
              </a:solidFill>
              <a:uFillTx/>
              <a:latin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PlaceHolder 1"/>
          <p:cNvSpPr>
            <a:spLocks noGrp="1"/>
          </p:cNvSpPr>
          <p:nvPr>
            <p:ph type="title"/>
          </p:nvPr>
        </p:nvSpPr>
        <p:spPr>
          <a:xfrm>
            <a:off x="1984860" y="-318860"/>
            <a:ext cx="5174280" cy="2028240"/>
          </a:xfrm>
          <a:prstGeom prst="rect">
            <a:avLst/>
          </a:prstGeom>
          <a:noFill/>
          <a:ln w="0">
            <a:noFill/>
          </a:ln>
        </p:spPr>
        <p:txBody>
          <a:bodyPr lIns="0" tIns="0" rIns="0" bIns="0" anchor="ctr">
            <a:noAutofit/>
          </a:bodyPr>
          <a:lstStyle/>
          <a:p>
            <a:pPr indent="0">
              <a:buNone/>
            </a:pPr>
            <a:r>
              <a:rPr lang="en-US" sz="3600" b="1" u="none" strike="noStrike" dirty="0">
                <a:solidFill>
                  <a:srgbClr val="000000"/>
                </a:solidFill>
                <a:uFillTx/>
                <a:latin typeface="Proxima Nova"/>
              </a:rPr>
              <a:t>Unfortunately…</a:t>
            </a:r>
            <a:br>
              <a:rPr sz="3600" dirty="0"/>
            </a:br>
            <a:r>
              <a:rPr lang="en-US" sz="2800" b="0" u="none" strike="noStrike" dirty="0">
                <a:solidFill>
                  <a:srgbClr val="000000"/>
                </a:solidFill>
                <a:uFillTx/>
                <a:latin typeface="Proxima Nova"/>
              </a:rPr>
              <a:t>It has gotten a lot worse</a:t>
            </a:r>
          </a:p>
        </p:txBody>
      </p:sp>
      <p:sp>
        <p:nvSpPr>
          <p:cNvPr id="31" name="TextBox 30"/>
          <p:cNvSpPr txBox="1"/>
          <p:nvPr/>
        </p:nvSpPr>
        <p:spPr>
          <a:xfrm>
            <a:off x="0" y="1333570"/>
            <a:ext cx="9144000" cy="3427560"/>
          </a:xfrm>
          <a:prstGeom prst="rect">
            <a:avLst/>
          </a:prstGeom>
          <a:noFill/>
          <a:ln w="0">
            <a:noFill/>
          </a:ln>
        </p:spPr>
        <p:txBody>
          <a:bodyPr lIns="90000" tIns="45000" rIns="90000" bIns="45000" anchor="t">
            <a:noAutofit/>
          </a:bodyPr>
          <a:lstStyle/>
          <a:p>
            <a:pPr marL="216000" indent="-216000">
              <a:lnSpc>
                <a:spcPct val="100000"/>
              </a:lnSpc>
              <a:buClr>
                <a:srgbClr val="000000"/>
              </a:buClr>
              <a:buSzPct val="45000"/>
              <a:buFont typeface="Wingdings" charset="2"/>
              <a:buChar char=""/>
            </a:pPr>
            <a:r>
              <a:rPr lang="en-US" sz="3600" b="0" u="none" strike="noStrike" dirty="0">
                <a:solidFill>
                  <a:srgbClr val="000000"/>
                </a:solidFill>
                <a:uFillTx/>
                <a:latin typeface="Proxima Nova"/>
              </a:rPr>
              <a:t>Multiple methods: email, phone, SMS, web pop-ups, file shares, meeting invites, etc. </a:t>
            </a:r>
            <a:endParaRPr lang="en-US" sz="3600" b="0" u="none" strike="noStrike" dirty="0">
              <a:solidFill>
                <a:srgbClr val="000000"/>
              </a:solidFill>
              <a:uFillTx/>
              <a:latin typeface="Arial"/>
            </a:endParaRPr>
          </a:p>
          <a:p>
            <a:pPr marL="216000" indent="-216000">
              <a:lnSpc>
                <a:spcPct val="100000"/>
              </a:lnSpc>
              <a:buClr>
                <a:srgbClr val="000000"/>
              </a:buClr>
              <a:buSzPct val="45000"/>
              <a:buFont typeface="Wingdings" charset="2"/>
              <a:buChar char=""/>
            </a:pPr>
            <a:r>
              <a:rPr lang="en-US" sz="3600" b="0" u="none" strike="noStrike" dirty="0">
                <a:solidFill>
                  <a:srgbClr val="000000"/>
                </a:solidFill>
                <a:uFillTx/>
                <a:latin typeface="Proxima Nova"/>
              </a:rPr>
              <a:t>Mimicking real messages and web pages</a:t>
            </a:r>
            <a:endParaRPr lang="en-US" sz="3600" b="0" u="none" strike="noStrike" dirty="0">
              <a:solidFill>
                <a:srgbClr val="000000"/>
              </a:solidFill>
              <a:uFillTx/>
              <a:latin typeface="Arial"/>
            </a:endParaRPr>
          </a:p>
          <a:p>
            <a:pPr marL="216000" indent="-216000">
              <a:lnSpc>
                <a:spcPct val="100000"/>
              </a:lnSpc>
              <a:buClr>
                <a:srgbClr val="000000"/>
              </a:buClr>
              <a:buSzPct val="45000"/>
              <a:buFont typeface="Wingdings" charset="2"/>
              <a:buChar char=""/>
            </a:pPr>
            <a:r>
              <a:rPr lang="en-US" sz="3600" b="0" u="none" strike="noStrike" dirty="0">
                <a:solidFill>
                  <a:srgbClr val="000000"/>
                </a:solidFill>
                <a:uFillTx/>
                <a:latin typeface="Proxima Nova"/>
              </a:rPr>
              <a:t>Messages customized for each recipient</a:t>
            </a:r>
            <a:endParaRPr lang="en-US" sz="3600" b="0" u="none" strike="noStrike" dirty="0">
              <a:solidFill>
                <a:srgbClr val="000000"/>
              </a:solidFill>
              <a:uFillTx/>
              <a:latin typeface="Arial"/>
            </a:endParaRPr>
          </a:p>
          <a:p>
            <a:pPr marL="216000" indent="-216000">
              <a:lnSpc>
                <a:spcPct val="100000"/>
              </a:lnSpc>
              <a:buClr>
                <a:srgbClr val="000000"/>
              </a:buClr>
              <a:buSzPct val="45000"/>
              <a:buFont typeface="Wingdings" charset="2"/>
              <a:buChar char=""/>
            </a:pPr>
            <a:r>
              <a:rPr lang="en-US" sz="3600" b="0" u="none" strike="noStrike" dirty="0">
                <a:solidFill>
                  <a:srgbClr val="000000"/>
                </a:solidFill>
                <a:uFillTx/>
                <a:latin typeface="Proxima Nova"/>
              </a:rPr>
              <a:t>Full-time job as phisher/attackers</a:t>
            </a:r>
            <a:endParaRPr lang="en-US" sz="3600" b="0" u="none" strike="noStrike" dirty="0">
              <a:solidFill>
                <a:srgbClr val="000000"/>
              </a:solidFill>
              <a:uFillTx/>
              <a:latin typeface="Arial"/>
            </a:endParaRPr>
          </a:p>
          <a:p>
            <a:pPr marL="216000" indent="-216000">
              <a:lnSpc>
                <a:spcPct val="100000"/>
              </a:lnSpc>
              <a:buClr>
                <a:srgbClr val="000000"/>
              </a:buClr>
              <a:buSzPct val="45000"/>
              <a:buFont typeface="Wingdings" charset="2"/>
              <a:buChar char=""/>
            </a:pPr>
            <a:endParaRPr lang="en-US" sz="3600" b="0" u="none" strike="noStrike" dirty="0">
              <a:solidFill>
                <a:srgbClr val="000000"/>
              </a:solidFill>
              <a:uFillTx/>
              <a:latin typeface="Arial"/>
            </a:endParaRPr>
          </a:p>
        </p:txBody>
      </p:sp>
      <p:sp>
        <p:nvSpPr>
          <p:cNvPr id="32" name="TextBox 31"/>
          <p:cNvSpPr txBox="1"/>
          <p:nvPr/>
        </p:nvSpPr>
        <p:spPr>
          <a:xfrm>
            <a:off x="3603600" y="4745880"/>
            <a:ext cx="1938600" cy="542160"/>
          </a:xfrm>
          <a:prstGeom prst="rect">
            <a:avLst/>
          </a:prstGeom>
          <a:noFill/>
          <a:ln w="0">
            <a:noFill/>
          </a:ln>
        </p:spPr>
        <p:txBody>
          <a:bodyPr lIns="90000" tIns="45000" rIns="90000" bIns="45000" anchor="t">
            <a:noAutofit/>
          </a:bodyPr>
          <a:lstStyle/>
          <a:p>
            <a:pPr algn="ctr"/>
            <a:r>
              <a:rPr lang="en-US" sz="1200" b="0" u="none" strike="noStrike">
                <a:solidFill>
                  <a:srgbClr val="000000">
                    <a:alpha val="25000"/>
                  </a:srgbClr>
                </a:solidFill>
                <a:uFillTx/>
                <a:latin typeface="Proxima Nova Rg"/>
              </a:rPr>
              <a:t>IT Information Security</a:t>
            </a:r>
            <a:endParaRPr lang="en-US" sz="1200" b="0" u="none" strike="noStrike">
              <a:solidFill>
                <a:srgbClr val="000000"/>
              </a:solidFill>
              <a:uFillTx/>
              <a:latin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3" name="PlaceHolder 1"/>
          <p:cNvSpPr>
            <a:spLocks noGrp="1"/>
          </p:cNvSpPr>
          <p:nvPr>
            <p:ph type="title"/>
          </p:nvPr>
        </p:nvSpPr>
        <p:spPr>
          <a:xfrm>
            <a:off x="2200320" y="-53280"/>
            <a:ext cx="4743360" cy="1352160"/>
          </a:xfrm>
          <a:prstGeom prst="rect">
            <a:avLst/>
          </a:prstGeom>
          <a:noFill/>
          <a:ln w="0">
            <a:noFill/>
          </a:ln>
        </p:spPr>
        <p:txBody>
          <a:bodyPr lIns="0" tIns="0" rIns="0" bIns="0" anchor="ctr">
            <a:noAutofit/>
          </a:bodyPr>
          <a:lstStyle/>
          <a:p>
            <a:pPr indent="0">
              <a:buNone/>
            </a:pPr>
            <a:r>
              <a:rPr lang="en-US" sz="3200" b="1" u="none" strike="noStrike" dirty="0">
                <a:solidFill>
                  <a:srgbClr val="000000"/>
                </a:solidFill>
                <a:uFillTx/>
                <a:latin typeface="Proxima Nova"/>
              </a:rPr>
              <a:t>How to Spot Phishing</a:t>
            </a:r>
            <a:endParaRPr lang="en-US" sz="3200" b="0" u="none" strike="noStrike" dirty="0">
              <a:solidFill>
                <a:srgbClr val="000000"/>
              </a:solidFill>
              <a:uFillTx/>
              <a:latin typeface="Proxima Nova"/>
            </a:endParaRPr>
          </a:p>
        </p:txBody>
      </p:sp>
      <p:sp>
        <p:nvSpPr>
          <p:cNvPr id="34" name="TextBox 33"/>
          <p:cNvSpPr txBox="1"/>
          <p:nvPr/>
        </p:nvSpPr>
        <p:spPr>
          <a:xfrm>
            <a:off x="0" y="1143360"/>
            <a:ext cx="9144000" cy="3696120"/>
          </a:xfrm>
          <a:prstGeom prst="rect">
            <a:avLst/>
          </a:prstGeom>
          <a:noFill/>
          <a:ln w="0">
            <a:noFill/>
          </a:ln>
        </p:spPr>
        <p:txBody>
          <a:bodyPr lIns="90000" tIns="45000" rIns="90000" bIns="45000" anchor="t">
            <a:noAutofit/>
          </a:bodyPr>
          <a:lstStyle/>
          <a:p>
            <a:pPr marL="216000" indent="-216000">
              <a:lnSpc>
                <a:spcPct val="100000"/>
              </a:lnSpc>
              <a:buClr>
                <a:srgbClr val="000000"/>
              </a:buClr>
              <a:buSzPct val="45000"/>
              <a:buFont typeface="Wingdings" charset="2"/>
              <a:buChar char=""/>
            </a:pPr>
            <a:r>
              <a:rPr lang="en-US" sz="3200" b="1" u="none" strike="noStrike">
                <a:solidFill>
                  <a:srgbClr val="FF0000"/>
                </a:solidFill>
                <a:uFillTx/>
                <a:latin typeface="Proxima Nova"/>
                <a:ea typeface="Linux Libertine G"/>
              </a:rPr>
              <a:t>F</a:t>
            </a:r>
            <a:r>
              <a:rPr lang="en-US" sz="3200" b="0" u="none" strike="noStrike">
                <a:solidFill>
                  <a:srgbClr val="000000"/>
                </a:solidFill>
                <a:uFillTx/>
                <a:latin typeface="Proxima Nova"/>
                <a:ea typeface="Linux Libertine G"/>
              </a:rPr>
              <a:t>ear </a:t>
            </a:r>
            <a:r>
              <a:rPr lang="en-US" sz="3200" b="0" u="none" strike="noStrike">
                <a:solidFill>
                  <a:srgbClr val="000000"/>
                </a:solidFill>
                <a:uFillTx/>
                <a:latin typeface="Proxima Nova"/>
              </a:rPr>
              <a:t>– </a:t>
            </a:r>
            <a:r>
              <a:rPr lang="en-US" sz="2400" b="0" u="none" strike="noStrike">
                <a:solidFill>
                  <a:srgbClr val="000000"/>
                </a:solidFill>
                <a:uFillTx/>
                <a:latin typeface="Proxima Nova"/>
              </a:rPr>
              <a:t>Something bad will happen if you don’t click</a:t>
            </a:r>
            <a:endParaRPr lang="en-US" sz="2400" b="0" u="none" strike="noStrike">
              <a:solidFill>
                <a:srgbClr val="000000"/>
              </a:solidFill>
              <a:uFillTx/>
              <a:latin typeface="Arial"/>
            </a:endParaRPr>
          </a:p>
          <a:p>
            <a:pPr marL="648000" lvl="2" indent="-216000">
              <a:lnSpc>
                <a:spcPct val="100000"/>
              </a:lnSpc>
              <a:buClr>
                <a:srgbClr val="000000"/>
              </a:buClr>
              <a:buSzPct val="45000"/>
              <a:buFont typeface="Wingdings" charset="2"/>
              <a:buChar char=""/>
            </a:pPr>
            <a:r>
              <a:rPr lang="en-US" sz="2400" b="0" u="none" strike="noStrike">
                <a:solidFill>
                  <a:srgbClr val="000000"/>
                </a:solidFill>
                <a:uFillTx/>
                <a:latin typeface="Proxima Nova"/>
              </a:rPr>
              <a:t>Urgency – Need help right now, don’t wait</a:t>
            </a:r>
            <a:endParaRPr lang="en-US" sz="2400" b="0" u="none" strike="noStrike">
              <a:solidFill>
                <a:srgbClr val="000000"/>
              </a:solidFill>
              <a:uFillTx/>
              <a:latin typeface="Arial"/>
            </a:endParaRPr>
          </a:p>
          <a:p>
            <a:pPr marL="648000" lvl="2" indent="-216000">
              <a:lnSpc>
                <a:spcPct val="100000"/>
              </a:lnSpc>
              <a:buClr>
                <a:srgbClr val="000000"/>
              </a:buClr>
              <a:buSzPct val="45000"/>
              <a:buFont typeface="Wingdings" charset="2"/>
              <a:buChar char=""/>
            </a:pPr>
            <a:r>
              <a:rPr lang="en-US" sz="2400" b="0" u="none" strike="noStrike">
                <a:solidFill>
                  <a:srgbClr val="000000"/>
                </a:solidFill>
                <a:uFillTx/>
                <a:latin typeface="Proxima Nova"/>
                <a:ea typeface="Linux Libertine G"/>
              </a:rPr>
              <a:t>Greed </a:t>
            </a:r>
            <a:r>
              <a:rPr lang="en-US" sz="2400" b="0" u="none" strike="noStrike">
                <a:solidFill>
                  <a:srgbClr val="000000"/>
                </a:solidFill>
                <a:uFillTx/>
                <a:latin typeface="Proxima Nova"/>
              </a:rPr>
              <a:t>– Something good will happen if you do click</a:t>
            </a:r>
            <a:endParaRPr lang="en-US" sz="2400" b="0" u="none" strike="noStrike">
              <a:solidFill>
                <a:srgbClr val="000000"/>
              </a:solidFill>
              <a:uFillTx/>
              <a:latin typeface="Arial"/>
            </a:endParaRPr>
          </a:p>
          <a:p>
            <a:pPr marL="216000" indent="-216000">
              <a:lnSpc>
                <a:spcPct val="100000"/>
              </a:lnSpc>
              <a:buClr>
                <a:srgbClr val="000000"/>
              </a:buClr>
              <a:buSzPct val="45000"/>
              <a:buFont typeface="Wingdings" charset="2"/>
              <a:buChar char=""/>
            </a:pPr>
            <a:r>
              <a:rPr lang="en-US" sz="3200" b="1" u="none" strike="noStrike">
                <a:solidFill>
                  <a:srgbClr val="FF0000"/>
                </a:solidFill>
                <a:uFillTx/>
                <a:latin typeface="Proxima Nova"/>
              </a:rPr>
              <a:t>O</a:t>
            </a:r>
            <a:r>
              <a:rPr lang="en-US" sz="3200" b="0" u="none" strike="noStrike">
                <a:solidFill>
                  <a:srgbClr val="000000"/>
                </a:solidFill>
                <a:uFillTx/>
                <a:latin typeface="Proxima Nova"/>
              </a:rPr>
              <a:t>bligation – </a:t>
            </a:r>
            <a:r>
              <a:rPr lang="en-US" sz="2400" b="0" u="none" strike="noStrike">
                <a:solidFill>
                  <a:srgbClr val="000000"/>
                </a:solidFill>
                <a:uFillTx/>
                <a:latin typeface="Proxima Nova"/>
              </a:rPr>
              <a:t>Part of your duties or something you might have the ability to do, just not usually</a:t>
            </a:r>
            <a:endParaRPr lang="en-US" sz="2400" b="0" u="none" strike="noStrike">
              <a:solidFill>
                <a:srgbClr val="000000"/>
              </a:solidFill>
              <a:uFillTx/>
              <a:latin typeface="Arial"/>
            </a:endParaRPr>
          </a:p>
          <a:p>
            <a:pPr marL="216000" indent="-216000">
              <a:lnSpc>
                <a:spcPct val="100000"/>
              </a:lnSpc>
              <a:buClr>
                <a:srgbClr val="000000"/>
              </a:buClr>
              <a:buSzPct val="45000"/>
              <a:buFont typeface="Wingdings" charset="2"/>
              <a:buChar char=""/>
            </a:pPr>
            <a:r>
              <a:rPr lang="en-US" sz="3200" b="1" u="none" strike="noStrike">
                <a:solidFill>
                  <a:srgbClr val="FF0000"/>
                </a:solidFill>
                <a:uFillTx/>
                <a:latin typeface="Proxima Nova"/>
                <a:ea typeface="Linux Libertine G"/>
              </a:rPr>
              <a:t>G</a:t>
            </a:r>
            <a:r>
              <a:rPr lang="en-US" sz="3200" b="0" u="none" strike="noStrike">
                <a:solidFill>
                  <a:srgbClr val="000000"/>
                </a:solidFill>
                <a:uFillTx/>
                <a:latin typeface="Proxima Nova"/>
                <a:ea typeface="Linux Libertine G"/>
              </a:rPr>
              <a:t>uilt</a:t>
            </a:r>
            <a:r>
              <a:rPr lang="en-US" sz="3200" b="0" u="none" strike="noStrike">
                <a:solidFill>
                  <a:srgbClr val="000000"/>
                </a:solidFill>
                <a:uFillTx/>
                <a:latin typeface="Proxima Nova"/>
              </a:rPr>
              <a:t> – </a:t>
            </a:r>
            <a:r>
              <a:rPr lang="en-US" sz="2400" b="0" u="none" strike="noStrike">
                <a:solidFill>
                  <a:srgbClr val="000000"/>
                </a:solidFill>
                <a:uFillTx/>
                <a:latin typeface="Proxima Nova"/>
              </a:rPr>
              <a:t>Claims to have incriminating information</a:t>
            </a:r>
            <a:endParaRPr lang="en-US" sz="2400" b="0" u="none" strike="noStrike">
              <a:solidFill>
                <a:srgbClr val="000000"/>
              </a:solidFill>
              <a:uFillTx/>
              <a:latin typeface="Arial"/>
            </a:endParaRPr>
          </a:p>
          <a:p>
            <a:pPr marL="648000" lvl="2" indent="-216000">
              <a:lnSpc>
                <a:spcPct val="100000"/>
              </a:lnSpc>
              <a:buClr>
                <a:srgbClr val="000000"/>
              </a:buClr>
              <a:buSzPct val="45000"/>
              <a:buFont typeface="Wingdings" charset="2"/>
              <a:buChar char=""/>
            </a:pPr>
            <a:r>
              <a:rPr lang="en-US" sz="2400" b="0" u="none" strike="noStrike">
                <a:solidFill>
                  <a:srgbClr val="000000"/>
                </a:solidFill>
                <a:uFillTx/>
                <a:latin typeface="Proxima Nova"/>
                <a:ea typeface="Linux Libertine G"/>
              </a:rPr>
              <a:t>Concern/empathy – N</a:t>
            </a:r>
            <a:r>
              <a:rPr lang="en-US" sz="2400" b="0" u="none" strike="noStrike">
                <a:solidFill>
                  <a:srgbClr val="000000"/>
                </a:solidFill>
                <a:uFillTx/>
                <a:latin typeface="Proxima Nova"/>
              </a:rPr>
              <a:t>eeds your help specifically</a:t>
            </a:r>
            <a:endParaRPr lang="en-US" sz="2400" b="0" u="none" strike="noStrike">
              <a:solidFill>
                <a:srgbClr val="000000"/>
              </a:solidFill>
              <a:uFillTx/>
              <a:latin typeface="Arial"/>
            </a:endParaRPr>
          </a:p>
        </p:txBody>
      </p:sp>
      <p:sp>
        <p:nvSpPr>
          <p:cNvPr id="35" name="TextBox 34"/>
          <p:cNvSpPr txBox="1"/>
          <p:nvPr/>
        </p:nvSpPr>
        <p:spPr>
          <a:xfrm>
            <a:off x="3603600" y="4745880"/>
            <a:ext cx="1938600" cy="542160"/>
          </a:xfrm>
          <a:prstGeom prst="rect">
            <a:avLst/>
          </a:prstGeom>
          <a:noFill/>
          <a:ln w="0">
            <a:noFill/>
          </a:ln>
        </p:spPr>
        <p:txBody>
          <a:bodyPr lIns="90000" tIns="45000" rIns="90000" bIns="45000" anchor="t">
            <a:noAutofit/>
          </a:bodyPr>
          <a:lstStyle/>
          <a:p>
            <a:pPr algn="ctr"/>
            <a:r>
              <a:rPr lang="en-US" sz="1200" b="0" u="none" strike="noStrike">
                <a:solidFill>
                  <a:srgbClr val="000000">
                    <a:alpha val="25000"/>
                  </a:srgbClr>
                </a:solidFill>
                <a:uFillTx/>
                <a:latin typeface="Proxima Nova Rg"/>
              </a:rPr>
              <a:t>IT Information Security</a:t>
            </a:r>
            <a:endParaRPr lang="en-US" sz="1200" b="0" u="none" strike="noStrike">
              <a:solidFill>
                <a:srgbClr val="000000"/>
              </a:solidFill>
              <a:uFillTx/>
              <a:latin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6" name="PlaceHolder 1"/>
          <p:cNvSpPr>
            <a:spLocks noGrp="1"/>
          </p:cNvSpPr>
          <p:nvPr>
            <p:ph type="title"/>
          </p:nvPr>
        </p:nvSpPr>
        <p:spPr>
          <a:xfrm>
            <a:off x="2200320" y="-53280"/>
            <a:ext cx="4743360" cy="1352160"/>
          </a:xfrm>
          <a:prstGeom prst="rect">
            <a:avLst/>
          </a:prstGeom>
          <a:noFill/>
          <a:ln w="0">
            <a:noFill/>
          </a:ln>
        </p:spPr>
        <p:txBody>
          <a:bodyPr lIns="0" tIns="0" rIns="0" bIns="0" anchor="ctr">
            <a:noAutofit/>
          </a:bodyPr>
          <a:lstStyle/>
          <a:p>
            <a:pPr indent="0">
              <a:buNone/>
            </a:pPr>
            <a:r>
              <a:rPr lang="en-US" sz="3200" b="1" u="none" strike="noStrike" dirty="0">
                <a:solidFill>
                  <a:srgbClr val="000000"/>
                </a:solidFill>
                <a:uFillTx/>
                <a:latin typeface="Proxima Nova"/>
              </a:rPr>
              <a:t>How to Spot Phishing</a:t>
            </a:r>
            <a:endParaRPr lang="en-US" sz="3200" b="0" u="none" strike="noStrike" dirty="0">
              <a:solidFill>
                <a:srgbClr val="000000"/>
              </a:solidFill>
              <a:uFillTx/>
              <a:latin typeface="Proxima Nova"/>
            </a:endParaRPr>
          </a:p>
        </p:txBody>
      </p:sp>
      <p:sp>
        <p:nvSpPr>
          <p:cNvPr id="37" name="TextBox 36"/>
          <p:cNvSpPr txBox="1"/>
          <p:nvPr/>
        </p:nvSpPr>
        <p:spPr>
          <a:xfrm>
            <a:off x="0" y="1143360"/>
            <a:ext cx="9144000" cy="4147200"/>
          </a:xfrm>
          <a:prstGeom prst="rect">
            <a:avLst/>
          </a:prstGeom>
          <a:noFill/>
          <a:ln w="0">
            <a:noFill/>
          </a:ln>
        </p:spPr>
        <p:txBody>
          <a:bodyPr lIns="90000" tIns="45000" rIns="90000" bIns="45000" anchor="t">
            <a:noAutofit/>
          </a:bodyPr>
          <a:lstStyle/>
          <a:p>
            <a:pPr marL="216000" indent="-216000">
              <a:lnSpc>
                <a:spcPct val="100000"/>
              </a:lnSpc>
              <a:buClr>
                <a:srgbClr val="000000"/>
              </a:buClr>
              <a:buSzPct val="45000"/>
              <a:buFont typeface="Wingdings" charset="2"/>
              <a:buChar char=""/>
            </a:pPr>
            <a:r>
              <a:rPr lang="en-US" sz="3200" b="1" u="none" strike="noStrike" dirty="0">
                <a:solidFill>
                  <a:srgbClr val="FF0000"/>
                </a:solidFill>
                <a:uFillTx/>
                <a:latin typeface="Proxima Nova"/>
                <a:ea typeface="Linux Libertine G"/>
              </a:rPr>
              <a:t>F</a:t>
            </a:r>
            <a:r>
              <a:rPr lang="en-US" sz="3200" b="0" u="none" strike="noStrike" dirty="0">
                <a:solidFill>
                  <a:srgbClr val="000000"/>
                </a:solidFill>
                <a:uFillTx/>
                <a:latin typeface="Proxima Nova"/>
                <a:ea typeface="Linux Libertine G"/>
              </a:rPr>
              <a:t>ear </a:t>
            </a:r>
            <a:r>
              <a:rPr lang="en-US" sz="3200" b="0" u="none" strike="noStrike" dirty="0">
                <a:solidFill>
                  <a:srgbClr val="000000"/>
                </a:solidFill>
                <a:uFillTx/>
                <a:latin typeface="Proxima Nova"/>
              </a:rPr>
              <a:t>– </a:t>
            </a:r>
            <a:r>
              <a:rPr lang="en-US" sz="2400" b="0" u="none" strike="noStrike" dirty="0">
                <a:solidFill>
                  <a:srgbClr val="000000"/>
                </a:solidFill>
                <a:uFillTx/>
                <a:latin typeface="Proxima Nova"/>
              </a:rPr>
              <a:t>Pretend to be supervisor or high-level official</a:t>
            </a:r>
            <a:endParaRPr lang="en-US" sz="2400" b="0" u="none" strike="noStrike" dirty="0">
              <a:solidFill>
                <a:srgbClr val="000000"/>
              </a:solidFill>
              <a:uFillTx/>
              <a:latin typeface="Arial"/>
            </a:endParaRPr>
          </a:p>
          <a:p>
            <a:pPr marL="648000" lvl="2" indent="-216000">
              <a:lnSpc>
                <a:spcPct val="100000"/>
              </a:lnSpc>
              <a:buClr>
                <a:srgbClr val="000000"/>
              </a:buClr>
              <a:buSzPct val="45000"/>
              <a:buFont typeface="Wingdings" charset="2"/>
              <a:buChar char=""/>
            </a:pPr>
            <a:r>
              <a:rPr lang="en-US" sz="2400" b="0" u="none" strike="noStrike" dirty="0">
                <a:solidFill>
                  <a:srgbClr val="000000"/>
                </a:solidFill>
                <a:uFillTx/>
                <a:latin typeface="Proxima Nova"/>
              </a:rPr>
              <a:t>Urgency – Action requested needs near immediate response</a:t>
            </a:r>
            <a:endParaRPr lang="en-US" sz="2400" b="0" u="none" strike="noStrike" dirty="0">
              <a:solidFill>
                <a:srgbClr val="000000"/>
              </a:solidFill>
              <a:uFillTx/>
              <a:latin typeface="Arial"/>
            </a:endParaRPr>
          </a:p>
          <a:p>
            <a:pPr marL="648000" lvl="2" indent="-216000">
              <a:lnSpc>
                <a:spcPct val="100000"/>
              </a:lnSpc>
              <a:buClr>
                <a:srgbClr val="000000"/>
              </a:buClr>
              <a:buSzPct val="45000"/>
              <a:buFont typeface="Wingdings" charset="2"/>
              <a:buChar char=""/>
            </a:pPr>
            <a:r>
              <a:rPr lang="en-US" sz="2400" b="0" u="none" strike="noStrike" dirty="0">
                <a:solidFill>
                  <a:srgbClr val="000000"/>
                </a:solidFill>
                <a:uFillTx/>
                <a:latin typeface="Proxima Nova"/>
                <a:ea typeface="Linux Libertine G"/>
              </a:rPr>
              <a:t>Greed </a:t>
            </a:r>
            <a:r>
              <a:rPr lang="en-US" sz="2400" b="0" u="none" strike="noStrike" dirty="0">
                <a:solidFill>
                  <a:srgbClr val="000000"/>
                </a:solidFill>
                <a:uFillTx/>
                <a:latin typeface="Proxima Nova"/>
              </a:rPr>
              <a:t>– Reward for action</a:t>
            </a:r>
            <a:endParaRPr lang="en-US" sz="2400" b="0" u="none" strike="noStrike" dirty="0">
              <a:solidFill>
                <a:srgbClr val="000000"/>
              </a:solidFill>
              <a:uFillTx/>
              <a:latin typeface="Arial"/>
            </a:endParaRPr>
          </a:p>
          <a:p>
            <a:pPr marL="216000" indent="-216000">
              <a:lnSpc>
                <a:spcPct val="100000"/>
              </a:lnSpc>
              <a:buClr>
                <a:srgbClr val="000000"/>
              </a:buClr>
              <a:buSzPct val="45000"/>
              <a:buFont typeface="Wingdings" charset="2"/>
              <a:buChar char=""/>
            </a:pPr>
            <a:r>
              <a:rPr lang="en-US" sz="3200" b="1" u="none" strike="noStrike" dirty="0">
                <a:solidFill>
                  <a:srgbClr val="FF0000"/>
                </a:solidFill>
                <a:uFillTx/>
                <a:latin typeface="Proxima Nova"/>
              </a:rPr>
              <a:t>O</a:t>
            </a:r>
            <a:r>
              <a:rPr lang="en-US" sz="3200" b="0" u="none" strike="noStrike" dirty="0">
                <a:solidFill>
                  <a:srgbClr val="000000"/>
                </a:solidFill>
                <a:uFillTx/>
                <a:latin typeface="Proxima Nova"/>
              </a:rPr>
              <a:t>bligation – </a:t>
            </a:r>
            <a:r>
              <a:rPr lang="en-US" sz="2400" b="0" u="none" strike="noStrike" dirty="0">
                <a:solidFill>
                  <a:srgbClr val="000000"/>
                </a:solidFill>
                <a:uFillTx/>
                <a:latin typeface="Proxima Nova"/>
              </a:rPr>
              <a:t>Action must be done, but often can’t be done in the usual manner</a:t>
            </a:r>
            <a:endParaRPr lang="en-US" sz="2400" b="0" u="none" strike="noStrike" dirty="0">
              <a:solidFill>
                <a:srgbClr val="000000"/>
              </a:solidFill>
              <a:uFillTx/>
              <a:latin typeface="Arial"/>
            </a:endParaRPr>
          </a:p>
          <a:p>
            <a:pPr marL="216000" indent="-216000">
              <a:lnSpc>
                <a:spcPct val="100000"/>
              </a:lnSpc>
              <a:buClr>
                <a:srgbClr val="000000"/>
              </a:buClr>
              <a:buSzPct val="45000"/>
              <a:buFont typeface="Wingdings" charset="2"/>
              <a:buChar char=""/>
            </a:pPr>
            <a:r>
              <a:rPr lang="en-US" sz="3200" b="1" u="none" strike="noStrike" dirty="0">
                <a:solidFill>
                  <a:srgbClr val="FF0000"/>
                </a:solidFill>
                <a:uFillTx/>
                <a:latin typeface="Proxima Nova"/>
                <a:ea typeface="Linux Libertine G"/>
              </a:rPr>
              <a:t>G</a:t>
            </a:r>
            <a:r>
              <a:rPr lang="en-US" sz="3200" b="0" u="none" strike="noStrike" dirty="0">
                <a:solidFill>
                  <a:srgbClr val="000000"/>
                </a:solidFill>
                <a:uFillTx/>
                <a:latin typeface="Proxima Nova"/>
                <a:ea typeface="Linux Libertine G"/>
              </a:rPr>
              <a:t>uilt</a:t>
            </a:r>
            <a:r>
              <a:rPr lang="en-US" sz="3200" b="0" u="none" strike="noStrike" dirty="0">
                <a:solidFill>
                  <a:srgbClr val="000000"/>
                </a:solidFill>
                <a:uFillTx/>
                <a:latin typeface="Proxima Nova"/>
              </a:rPr>
              <a:t> – </a:t>
            </a:r>
            <a:r>
              <a:rPr lang="en-US" sz="2400" b="0" u="none" strike="noStrike" dirty="0">
                <a:solidFill>
                  <a:srgbClr val="000000"/>
                </a:solidFill>
                <a:uFillTx/>
                <a:latin typeface="Proxima Nova"/>
              </a:rPr>
              <a:t>Claims that action has been repeatedly requested</a:t>
            </a:r>
            <a:endParaRPr lang="en-US" sz="2400" b="0" u="none" strike="noStrike" dirty="0">
              <a:solidFill>
                <a:srgbClr val="000000"/>
              </a:solidFill>
              <a:uFillTx/>
              <a:latin typeface="Arial"/>
            </a:endParaRPr>
          </a:p>
          <a:p>
            <a:pPr marL="648000" lvl="2" indent="-216000">
              <a:lnSpc>
                <a:spcPct val="100000"/>
              </a:lnSpc>
              <a:buClr>
                <a:srgbClr val="000000"/>
              </a:buClr>
              <a:buSzPct val="45000"/>
              <a:buFont typeface="Wingdings" charset="2"/>
              <a:buChar char=""/>
            </a:pPr>
            <a:r>
              <a:rPr lang="en-US" sz="2400" b="0" u="none" strike="noStrike" dirty="0">
                <a:solidFill>
                  <a:srgbClr val="000000"/>
                </a:solidFill>
                <a:uFillTx/>
                <a:latin typeface="Proxima Nova"/>
                <a:ea typeface="Linux Libertine G"/>
              </a:rPr>
              <a:t>Concern/empathy – Desire to help and be helpful</a:t>
            </a:r>
            <a:endParaRPr lang="en-US" sz="2400" b="0" u="none" strike="noStrike" dirty="0">
              <a:solidFill>
                <a:srgbClr val="000000"/>
              </a:solidFill>
              <a:uFillTx/>
              <a:latin typeface="Arial"/>
            </a:endParaRPr>
          </a:p>
        </p:txBody>
      </p:sp>
      <p:sp>
        <p:nvSpPr>
          <p:cNvPr id="38" name="TextBox 37"/>
          <p:cNvSpPr txBox="1"/>
          <p:nvPr/>
        </p:nvSpPr>
        <p:spPr>
          <a:xfrm>
            <a:off x="3603600" y="4745880"/>
            <a:ext cx="1938600" cy="542160"/>
          </a:xfrm>
          <a:prstGeom prst="rect">
            <a:avLst/>
          </a:prstGeom>
          <a:noFill/>
          <a:ln w="0">
            <a:noFill/>
          </a:ln>
        </p:spPr>
        <p:txBody>
          <a:bodyPr lIns="90000" tIns="45000" rIns="90000" bIns="45000" anchor="t">
            <a:noAutofit/>
          </a:bodyPr>
          <a:lstStyle/>
          <a:p>
            <a:pPr algn="ctr"/>
            <a:r>
              <a:rPr lang="en-US" sz="1200" b="0" u="none" strike="noStrike">
                <a:solidFill>
                  <a:srgbClr val="000000">
                    <a:alpha val="25000"/>
                  </a:srgbClr>
                </a:solidFill>
                <a:uFillTx/>
                <a:latin typeface="Proxima Nova Rg"/>
              </a:rPr>
              <a:t>IT Information Security</a:t>
            </a:r>
            <a:endParaRPr lang="en-US" sz="1200" b="0" u="none" strike="noStrike">
              <a:solidFill>
                <a:srgbClr val="000000"/>
              </a:solidFill>
              <a:uFillTx/>
              <a:latin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9" name="PlaceHolder 1"/>
          <p:cNvSpPr>
            <a:spLocks noGrp="1"/>
          </p:cNvSpPr>
          <p:nvPr>
            <p:ph type="title"/>
          </p:nvPr>
        </p:nvSpPr>
        <p:spPr>
          <a:xfrm>
            <a:off x="2200320" y="-53280"/>
            <a:ext cx="4743360" cy="1352160"/>
          </a:xfrm>
          <a:prstGeom prst="rect">
            <a:avLst/>
          </a:prstGeom>
          <a:noFill/>
          <a:ln w="0">
            <a:noFill/>
          </a:ln>
        </p:spPr>
        <p:txBody>
          <a:bodyPr lIns="0" tIns="0" rIns="0" bIns="0" anchor="ctr">
            <a:noAutofit/>
          </a:bodyPr>
          <a:lstStyle/>
          <a:p>
            <a:pPr indent="0">
              <a:buNone/>
            </a:pPr>
            <a:r>
              <a:rPr lang="en-US" sz="3200" b="1" u="none" strike="noStrike" dirty="0">
                <a:solidFill>
                  <a:srgbClr val="000000"/>
                </a:solidFill>
                <a:uFillTx/>
                <a:latin typeface="Proxima Nova"/>
              </a:rPr>
              <a:t>How to Spot Phishing</a:t>
            </a:r>
            <a:endParaRPr lang="en-US" sz="3200" b="0" u="none" strike="noStrike" dirty="0">
              <a:solidFill>
                <a:srgbClr val="000000"/>
              </a:solidFill>
              <a:uFillTx/>
              <a:latin typeface="Proxima Nova"/>
            </a:endParaRPr>
          </a:p>
        </p:txBody>
      </p:sp>
      <p:sp>
        <p:nvSpPr>
          <p:cNvPr id="40" name="TextBox 39"/>
          <p:cNvSpPr txBox="1"/>
          <p:nvPr/>
        </p:nvSpPr>
        <p:spPr>
          <a:xfrm>
            <a:off x="0" y="1143360"/>
            <a:ext cx="9144000" cy="5049360"/>
          </a:xfrm>
          <a:prstGeom prst="rect">
            <a:avLst/>
          </a:prstGeom>
          <a:noFill/>
          <a:ln w="0">
            <a:noFill/>
          </a:ln>
        </p:spPr>
        <p:txBody>
          <a:bodyPr lIns="90000" tIns="45000" rIns="90000" bIns="45000" anchor="t">
            <a:noAutofit/>
          </a:bodyPr>
          <a:lstStyle/>
          <a:p>
            <a:pPr marL="216000" indent="-216000">
              <a:lnSpc>
                <a:spcPct val="100000"/>
              </a:lnSpc>
              <a:buClr>
                <a:srgbClr val="000000"/>
              </a:buClr>
              <a:buSzPct val="45000"/>
              <a:buFont typeface="Wingdings" charset="2"/>
              <a:buChar char=""/>
            </a:pPr>
            <a:r>
              <a:rPr lang="en-US" sz="3200" b="1" u="none" strike="noStrike" dirty="0">
                <a:solidFill>
                  <a:srgbClr val="FF0000"/>
                </a:solidFill>
                <a:uFillTx/>
                <a:latin typeface="Proxima Nova"/>
                <a:ea typeface="Linux Libertine G"/>
              </a:rPr>
              <a:t>F</a:t>
            </a:r>
            <a:r>
              <a:rPr lang="en-US" sz="3200" b="0" u="none" strike="noStrike" dirty="0">
                <a:solidFill>
                  <a:srgbClr val="000000"/>
                </a:solidFill>
                <a:uFillTx/>
                <a:latin typeface="Proxima Nova"/>
                <a:ea typeface="Linux Libertine G"/>
              </a:rPr>
              <a:t>ear </a:t>
            </a:r>
            <a:r>
              <a:rPr lang="en-US" sz="3200" b="0" u="none" strike="noStrike" dirty="0">
                <a:solidFill>
                  <a:srgbClr val="000000"/>
                </a:solidFill>
                <a:uFillTx/>
                <a:latin typeface="Proxima Nova"/>
              </a:rPr>
              <a:t>– </a:t>
            </a:r>
            <a:r>
              <a:rPr lang="en-US" sz="2400" b="0" u="none" strike="noStrike" dirty="0">
                <a:solidFill>
                  <a:srgbClr val="000000"/>
                </a:solidFill>
                <a:uFillTx/>
                <a:latin typeface="Proxima Nova"/>
              </a:rPr>
              <a:t>Your account will be terminated!</a:t>
            </a:r>
            <a:endParaRPr lang="en-US" sz="2400" b="0" u="none" strike="noStrike" dirty="0">
              <a:solidFill>
                <a:srgbClr val="000000"/>
              </a:solidFill>
              <a:uFillTx/>
              <a:latin typeface="Arial"/>
            </a:endParaRPr>
          </a:p>
          <a:p>
            <a:pPr marL="648000" lvl="2" indent="-216000">
              <a:lnSpc>
                <a:spcPct val="100000"/>
              </a:lnSpc>
              <a:buClr>
                <a:srgbClr val="000000"/>
              </a:buClr>
              <a:buSzPct val="45000"/>
              <a:buFont typeface="Wingdings" charset="2"/>
              <a:buChar char=""/>
            </a:pPr>
            <a:r>
              <a:rPr lang="en-US" sz="2400" b="0" u="none" strike="noStrike" dirty="0">
                <a:solidFill>
                  <a:srgbClr val="000000"/>
                </a:solidFill>
                <a:uFillTx/>
                <a:latin typeface="Proxima Nova"/>
              </a:rPr>
              <a:t>Urgency – Payment is overdue</a:t>
            </a:r>
            <a:endParaRPr lang="en-US" sz="2400" b="0" u="none" strike="noStrike" dirty="0">
              <a:solidFill>
                <a:srgbClr val="000000"/>
              </a:solidFill>
              <a:uFillTx/>
              <a:latin typeface="Arial"/>
            </a:endParaRPr>
          </a:p>
          <a:p>
            <a:pPr marL="648000" lvl="2" indent="-216000">
              <a:lnSpc>
                <a:spcPct val="100000"/>
              </a:lnSpc>
              <a:buClr>
                <a:srgbClr val="000000"/>
              </a:buClr>
              <a:buSzPct val="45000"/>
              <a:buFont typeface="Wingdings" charset="2"/>
              <a:buChar char=""/>
            </a:pPr>
            <a:r>
              <a:rPr lang="en-US" sz="2400" b="0" u="none" strike="noStrike" dirty="0">
                <a:solidFill>
                  <a:srgbClr val="000000"/>
                </a:solidFill>
                <a:uFillTx/>
                <a:latin typeface="Proxima Nova"/>
                <a:ea typeface="Linux Libertine G"/>
              </a:rPr>
              <a:t>Greed </a:t>
            </a:r>
            <a:r>
              <a:rPr lang="en-US" sz="2400" b="0" u="none" strike="noStrike" dirty="0">
                <a:solidFill>
                  <a:srgbClr val="000000"/>
                </a:solidFill>
                <a:uFillTx/>
                <a:latin typeface="Proxima Nova"/>
              </a:rPr>
              <a:t>– You’ve won an award for best &lt;&lt;insert title&gt;&gt; in USA!</a:t>
            </a:r>
            <a:endParaRPr lang="en-US" sz="2400" b="0" u="none" strike="noStrike" dirty="0">
              <a:solidFill>
                <a:srgbClr val="000000"/>
              </a:solidFill>
              <a:uFillTx/>
              <a:latin typeface="Arial"/>
            </a:endParaRPr>
          </a:p>
          <a:p>
            <a:pPr marL="216000" indent="-216000">
              <a:lnSpc>
                <a:spcPct val="100000"/>
              </a:lnSpc>
              <a:buClr>
                <a:srgbClr val="000000"/>
              </a:buClr>
              <a:buSzPct val="45000"/>
              <a:buFont typeface="Wingdings" charset="2"/>
              <a:buChar char=""/>
            </a:pPr>
            <a:r>
              <a:rPr lang="en-US" sz="3200" b="1" u="none" strike="noStrike" dirty="0">
                <a:solidFill>
                  <a:srgbClr val="FF0000"/>
                </a:solidFill>
                <a:uFillTx/>
                <a:latin typeface="Proxima Nova"/>
              </a:rPr>
              <a:t>O</a:t>
            </a:r>
            <a:r>
              <a:rPr lang="en-US" sz="3200" b="0" u="none" strike="noStrike" dirty="0">
                <a:solidFill>
                  <a:srgbClr val="000000"/>
                </a:solidFill>
                <a:uFillTx/>
                <a:latin typeface="Proxima Nova"/>
              </a:rPr>
              <a:t>bligation – </a:t>
            </a:r>
            <a:r>
              <a:rPr lang="en-US" sz="2400" b="0" u="none" strike="noStrike" dirty="0">
                <a:solidFill>
                  <a:srgbClr val="000000"/>
                </a:solidFill>
                <a:uFillTx/>
                <a:latin typeface="Proxima Nova"/>
              </a:rPr>
              <a:t>I’m in a meeting and unable to speak by phone. Need you to order something.</a:t>
            </a:r>
            <a:endParaRPr lang="en-US" sz="2400" b="0" u="none" strike="noStrike" dirty="0">
              <a:solidFill>
                <a:srgbClr val="000000"/>
              </a:solidFill>
              <a:uFillTx/>
              <a:latin typeface="Arial"/>
            </a:endParaRPr>
          </a:p>
          <a:p>
            <a:pPr marL="216000" indent="-216000">
              <a:lnSpc>
                <a:spcPct val="100000"/>
              </a:lnSpc>
              <a:buClr>
                <a:srgbClr val="000000"/>
              </a:buClr>
              <a:buSzPct val="45000"/>
              <a:buFont typeface="Wingdings" charset="2"/>
              <a:buChar char=""/>
            </a:pPr>
            <a:r>
              <a:rPr lang="en-US" sz="3200" b="1" u="none" strike="noStrike" dirty="0">
                <a:solidFill>
                  <a:srgbClr val="FF0000"/>
                </a:solidFill>
                <a:uFillTx/>
                <a:latin typeface="Proxima Nova"/>
                <a:ea typeface="Linux Libertine G"/>
              </a:rPr>
              <a:t>G</a:t>
            </a:r>
            <a:r>
              <a:rPr lang="en-US" sz="3200" b="0" u="none" strike="noStrike" dirty="0">
                <a:solidFill>
                  <a:srgbClr val="000000"/>
                </a:solidFill>
                <a:uFillTx/>
                <a:latin typeface="Proxima Nova"/>
                <a:ea typeface="Linux Libertine G"/>
              </a:rPr>
              <a:t>uilt – </a:t>
            </a:r>
            <a:r>
              <a:rPr lang="en-US" sz="2400" b="0" u="none" strike="noStrike" dirty="0">
                <a:solidFill>
                  <a:srgbClr val="000000"/>
                </a:solidFill>
                <a:uFillTx/>
                <a:latin typeface="Proxima Nova"/>
              </a:rPr>
              <a:t>We have your web history. We’ve seen your web cam. </a:t>
            </a:r>
            <a:endParaRPr lang="en-US" sz="2400" b="0" u="none" strike="noStrike" dirty="0">
              <a:solidFill>
                <a:srgbClr val="000000"/>
              </a:solidFill>
              <a:uFillTx/>
              <a:latin typeface="Arial"/>
            </a:endParaRPr>
          </a:p>
          <a:p>
            <a:pPr marL="648000" lvl="2" indent="-216000">
              <a:lnSpc>
                <a:spcPct val="100000"/>
              </a:lnSpc>
              <a:buClr>
                <a:srgbClr val="000000"/>
              </a:buClr>
              <a:buSzPct val="45000"/>
              <a:buFont typeface="Wingdings" charset="2"/>
              <a:buChar char=""/>
            </a:pPr>
            <a:r>
              <a:rPr lang="en-US" sz="2400" b="0" u="none" strike="noStrike" dirty="0">
                <a:solidFill>
                  <a:srgbClr val="000000"/>
                </a:solidFill>
                <a:uFillTx/>
                <a:latin typeface="Proxima Nova"/>
                <a:ea typeface="Linux Libertine G"/>
              </a:rPr>
              <a:t>Concern/empathy – I’m falsely accused and need bail!</a:t>
            </a:r>
            <a:endParaRPr lang="en-US" sz="2400" b="0" u="none" strike="noStrike" dirty="0">
              <a:solidFill>
                <a:srgbClr val="000000"/>
              </a:solidFill>
              <a:uFillTx/>
              <a:latin typeface="Arial"/>
            </a:endParaRPr>
          </a:p>
        </p:txBody>
      </p:sp>
      <p:sp>
        <p:nvSpPr>
          <p:cNvPr id="41" name="TextBox 40"/>
          <p:cNvSpPr txBox="1"/>
          <p:nvPr/>
        </p:nvSpPr>
        <p:spPr>
          <a:xfrm>
            <a:off x="3603600" y="4745880"/>
            <a:ext cx="1938600" cy="542160"/>
          </a:xfrm>
          <a:prstGeom prst="rect">
            <a:avLst/>
          </a:prstGeom>
          <a:noFill/>
          <a:ln w="0">
            <a:noFill/>
          </a:ln>
        </p:spPr>
        <p:txBody>
          <a:bodyPr lIns="90000" tIns="45000" rIns="90000" bIns="45000" anchor="t">
            <a:noAutofit/>
          </a:bodyPr>
          <a:lstStyle/>
          <a:p>
            <a:pPr algn="ctr"/>
            <a:r>
              <a:rPr lang="en-US" sz="1200" b="0" u="none" strike="noStrike">
                <a:solidFill>
                  <a:srgbClr val="000000">
                    <a:alpha val="25000"/>
                  </a:srgbClr>
                </a:solidFill>
                <a:uFillTx/>
                <a:latin typeface="Proxima Nova Rg"/>
              </a:rPr>
              <a:t>IT Information Security</a:t>
            </a:r>
            <a:endParaRPr lang="en-US" sz="1200" b="0" u="none" strike="noStrike">
              <a:solidFill>
                <a:srgbClr val="000000"/>
              </a:solidFill>
              <a:uFillTx/>
              <a:latin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500778"/>
        </a:solidFill>
        <a:effectLst/>
      </p:bgPr>
    </p:bg>
    <p:spTree>
      <p:nvGrpSpPr>
        <p:cNvPr id="1" name=""/>
        <p:cNvGrpSpPr/>
        <p:nvPr/>
      </p:nvGrpSpPr>
      <p:grpSpPr>
        <a:xfrm>
          <a:off x="0" y="0"/>
          <a:ext cx="0" cy="0"/>
          <a:chOff x="0" y="0"/>
          <a:chExt cx="0" cy="0"/>
        </a:xfrm>
      </p:grpSpPr>
      <p:sp>
        <p:nvSpPr>
          <p:cNvPr id="42" name="PlaceHolder 1"/>
          <p:cNvSpPr>
            <a:spLocks noGrp="1"/>
          </p:cNvSpPr>
          <p:nvPr>
            <p:ph type="title"/>
          </p:nvPr>
        </p:nvSpPr>
        <p:spPr>
          <a:xfrm>
            <a:off x="457200" y="204840"/>
            <a:ext cx="8229240" cy="859320"/>
          </a:xfrm>
          <a:prstGeom prst="rect">
            <a:avLst/>
          </a:prstGeom>
          <a:noFill/>
          <a:ln w="0">
            <a:noFill/>
          </a:ln>
        </p:spPr>
        <p:txBody>
          <a:bodyPr lIns="0" tIns="0" rIns="0" bIns="0" anchor="ctr">
            <a:noAutofit/>
          </a:bodyPr>
          <a:lstStyle/>
          <a:p>
            <a:pPr indent="0" algn="ctr">
              <a:buNone/>
            </a:pPr>
            <a:r>
              <a:rPr lang="en-US" sz="3600" b="1" u="none" strike="noStrike">
                <a:solidFill>
                  <a:srgbClr val="FFFFFF"/>
                </a:solidFill>
                <a:uFillTx/>
                <a:latin typeface="Proxima Nova"/>
              </a:rPr>
              <a:t>How to Spot Phishing</a:t>
            </a:r>
            <a:endParaRPr lang="en-US" sz="3600" b="0" u="none" strike="noStrike">
              <a:solidFill>
                <a:srgbClr val="FFFFFF"/>
              </a:solidFill>
              <a:uFillTx/>
              <a:latin typeface="Proxima Nova"/>
            </a:endParaRPr>
          </a:p>
        </p:txBody>
      </p:sp>
      <p:sp>
        <p:nvSpPr>
          <p:cNvPr id="43" name="TextBox 42"/>
          <p:cNvSpPr txBox="1"/>
          <p:nvPr/>
        </p:nvSpPr>
        <p:spPr>
          <a:xfrm>
            <a:off x="457200" y="1143360"/>
            <a:ext cx="8686800" cy="915120"/>
          </a:xfrm>
          <a:prstGeom prst="rect">
            <a:avLst/>
          </a:prstGeom>
          <a:noFill/>
          <a:ln w="0">
            <a:noFill/>
          </a:ln>
        </p:spPr>
        <p:txBody>
          <a:bodyPr lIns="90000" tIns="45000" rIns="90000" bIns="45000" anchor="t">
            <a:noAutofit/>
          </a:bodyPr>
          <a:lstStyle/>
          <a:p>
            <a:pPr>
              <a:lnSpc>
                <a:spcPct val="100000"/>
              </a:lnSpc>
            </a:pPr>
            <a:r>
              <a:rPr lang="en-US" sz="3200" b="1" u="none" strike="noStrike">
                <a:solidFill>
                  <a:srgbClr val="FF0000"/>
                </a:solidFill>
                <a:uFillTx/>
                <a:latin typeface="Proxima Nova"/>
                <a:ea typeface="Linux Libertine G"/>
              </a:rPr>
              <a:t>F</a:t>
            </a:r>
            <a:r>
              <a:rPr lang="en-US" sz="3200" b="0" u="none" strike="noStrike">
                <a:solidFill>
                  <a:srgbClr val="FFFFFF"/>
                </a:solidFill>
                <a:uFillTx/>
                <a:latin typeface="Proxima Nova"/>
                <a:ea typeface="Linux Libertine G"/>
              </a:rPr>
              <a:t>ear </a:t>
            </a:r>
            <a:r>
              <a:rPr lang="en-US" sz="3200" b="1" u="none" strike="noStrike">
                <a:solidFill>
                  <a:srgbClr val="FF0000"/>
                </a:solidFill>
                <a:uFillTx/>
                <a:latin typeface="Proxima Nova"/>
              </a:rPr>
              <a:t>O</a:t>
            </a:r>
            <a:r>
              <a:rPr lang="en-US" sz="3200" b="0" u="none" strike="noStrike">
                <a:solidFill>
                  <a:srgbClr val="FFFFFF"/>
                </a:solidFill>
                <a:uFillTx/>
                <a:latin typeface="Proxima Nova"/>
              </a:rPr>
              <a:t>bligation </a:t>
            </a:r>
            <a:r>
              <a:rPr lang="en-US" sz="3200" b="1" u="none" strike="noStrike">
                <a:solidFill>
                  <a:srgbClr val="FF0000"/>
                </a:solidFill>
                <a:uFillTx/>
                <a:latin typeface="Proxima Nova"/>
                <a:ea typeface="Linux Libertine G"/>
              </a:rPr>
              <a:t>G</a:t>
            </a:r>
            <a:r>
              <a:rPr lang="en-US" sz="3200" b="0" u="none" strike="noStrike">
                <a:solidFill>
                  <a:srgbClr val="FFFFFF"/>
                </a:solidFill>
                <a:uFillTx/>
                <a:latin typeface="Proxima Nova"/>
                <a:ea typeface="Linux Libertine G"/>
              </a:rPr>
              <a:t>uilt    </a:t>
            </a:r>
            <a:r>
              <a:rPr lang="en-US" sz="3200" b="1" u="none" strike="noStrike">
                <a:solidFill>
                  <a:srgbClr val="FF0000"/>
                </a:solidFill>
                <a:uFillTx/>
                <a:latin typeface="Proxima Nova"/>
                <a:ea typeface="Linux Libertine G"/>
              </a:rPr>
              <a:t>FOG</a:t>
            </a:r>
            <a:endParaRPr lang="en-US" sz="3200" b="0" u="none" strike="noStrike">
              <a:solidFill>
                <a:srgbClr val="FFFFFF"/>
              </a:solidFill>
              <a:uFillTx/>
              <a:latin typeface="Arial"/>
            </a:endParaRPr>
          </a:p>
        </p:txBody>
      </p:sp>
      <p:sp>
        <p:nvSpPr>
          <p:cNvPr id="44" name="PlaceHolder 2"/>
          <p:cNvSpPr>
            <a:spLocks noGrp="1"/>
          </p:cNvSpPr>
          <p:nvPr>
            <p:ph/>
          </p:nvPr>
        </p:nvSpPr>
        <p:spPr>
          <a:xfrm>
            <a:off x="457200" y="2058480"/>
            <a:ext cx="8229240" cy="2287800"/>
          </a:xfrm>
          <a:prstGeom prst="rect">
            <a:avLst/>
          </a:prstGeom>
          <a:noFill/>
          <a:ln w="0">
            <a:noFill/>
          </a:ln>
        </p:spPr>
        <p:txBody>
          <a:bodyPr lIns="0" tIns="0" rIns="0" bIns="0" anchor="t">
            <a:normAutofit lnSpcReduction="9999"/>
          </a:bodyPr>
          <a:lstStyle/>
          <a:p>
            <a:pPr marL="432000" indent="-324000">
              <a:lnSpc>
                <a:spcPct val="100000"/>
              </a:lnSpc>
              <a:buClr>
                <a:srgbClr val="FFFFFF"/>
              </a:buClr>
              <a:buSzPct val="45000"/>
              <a:buFont typeface="Wingdings" charset="2"/>
              <a:buChar char=""/>
            </a:pPr>
            <a:r>
              <a:rPr lang="en-US" sz="3200" b="0" u="none" strike="noStrike">
                <a:solidFill>
                  <a:srgbClr val="FFFFFF"/>
                </a:solidFill>
                <a:uFillTx/>
                <a:latin typeface="Proxima Nova"/>
              </a:rPr>
              <a:t>Trick you into rash actions without thinking it through</a:t>
            </a:r>
          </a:p>
          <a:p>
            <a:pPr marL="432000" indent="-324000">
              <a:lnSpc>
                <a:spcPct val="100000"/>
              </a:lnSpc>
              <a:buClr>
                <a:srgbClr val="FFFFFF"/>
              </a:buClr>
              <a:buSzPct val="45000"/>
              <a:buFont typeface="Wingdings" charset="2"/>
              <a:buChar char=""/>
            </a:pPr>
            <a:r>
              <a:rPr lang="en-US" sz="3200" b="0" u="none" strike="noStrike">
                <a:solidFill>
                  <a:srgbClr val="FFFFFF"/>
                </a:solidFill>
                <a:uFillTx/>
                <a:latin typeface="Proxima Nova"/>
              </a:rPr>
              <a:t>Deviate from proper procedures</a:t>
            </a:r>
          </a:p>
          <a:p>
            <a:pPr marL="432000" indent="-324000">
              <a:lnSpc>
                <a:spcPct val="100000"/>
              </a:lnSpc>
              <a:buClr>
                <a:srgbClr val="FFFFFF"/>
              </a:buClr>
              <a:buSzPct val="45000"/>
              <a:buFont typeface="Wingdings" charset="2"/>
              <a:buChar char=""/>
            </a:pPr>
            <a:r>
              <a:rPr lang="en-US" sz="3200" b="0" u="none" strike="noStrike">
                <a:solidFill>
                  <a:srgbClr val="FFFFFF"/>
                </a:solidFill>
                <a:uFillTx/>
                <a:latin typeface="Proxima Nova"/>
              </a:rPr>
              <a:t>Hide their intentions</a:t>
            </a:r>
          </a:p>
          <a:p>
            <a:pPr marL="432000" indent="-324000">
              <a:lnSpc>
                <a:spcPct val="100000"/>
              </a:lnSpc>
              <a:buClr>
                <a:srgbClr val="FFFFFF"/>
              </a:buClr>
              <a:buSzPct val="45000"/>
              <a:buFont typeface="Wingdings" charset="2"/>
              <a:buChar char=""/>
            </a:pPr>
            <a:r>
              <a:rPr lang="en-US" sz="3200" b="0" u="none" strike="noStrike">
                <a:solidFill>
                  <a:srgbClr val="FFFFFF"/>
                </a:solidFill>
                <a:uFillTx/>
                <a:latin typeface="Proxima Nova"/>
              </a:rPr>
              <a:t>Appeal to emotions</a:t>
            </a:r>
          </a:p>
          <a:p>
            <a:pPr marL="432000" indent="0">
              <a:lnSpc>
                <a:spcPct val="100000"/>
              </a:lnSpc>
              <a:buNone/>
            </a:pPr>
            <a:endParaRPr lang="en-US" sz="3200" b="0" u="none" strike="noStrike">
              <a:solidFill>
                <a:srgbClr val="FFFFFF"/>
              </a:solidFill>
              <a:uFillTx/>
              <a:latin typeface="Proxima Nova"/>
            </a:endParaRPr>
          </a:p>
        </p:txBody>
      </p:sp>
      <p:sp>
        <p:nvSpPr>
          <p:cNvPr id="45" name="TextBox 44"/>
          <p:cNvSpPr txBox="1"/>
          <p:nvPr/>
        </p:nvSpPr>
        <p:spPr>
          <a:xfrm>
            <a:off x="3604320" y="4746600"/>
            <a:ext cx="1938600" cy="542160"/>
          </a:xfrm>
          <a:prstGeom prst="rect">
            <a:avLst/>
          </a:prstGeom>
          <a:noFill/>
          <a:ln w="0">
            <a:noFill/>
          </a:ln>
        </p:spPr>
        <p:txBody>
          <a:bodyPr lIns="90000" tIns="45000" rIns="90000" bIns="45000" anchor="t">
            <a:noAutofit/>
          </a:bodyPr>
          <a:lstStyle/>
          <a:p>
            <a:pPr algn="ctr"/>
            <a:r>
              <a:rPr lang="en-US" sz="1200" b="0" u="none" strike="noStrike">
                <a:solidFill>
                  <a:srgbClr val="FFFFFF">
                    <a:alpha val="20000"/>
                  </a:srgbClr>
                </a:solidFill>
                <a:uFillTx/>
                <a:latin typeface="Proxima Nova Rg"/>
              </a:rPr>
              <a:t>IT Information Security</a:t>
            </a:r>
            <a:endParaRPr lang="en-US" sz="1200" b="0" u="none" strike="noStrike">
              <a:solidFill>
                <a:srgbClr val="FFFFFF"/>
              </a:solidFill>
              <a:uFillTx/>
              <a:latin typeface="Arial"/>
            </a:endParaRPr>
          </a:p>
        </p:txBody>
      </p:sp>
      <p:pic>
        <p:nvPicPr>
          <p:cNvPr id="46" name="Google Shape;13;p2"/>
          <p:cNvPicPr/>
          <p:nvPr/>
        </p:nvPicPr>
        <p:blipFill>
          <a:blip r:embed="rId3"/>
          <a:stretch/>
        </p:blipFill>
        <p:spPr>
          <a:xfrm>
            <a:off x="7200000" y="4551480"/>
            <a:ext cx="1490400" cy="438840"/>
          </a:xfrm>
          <a:prstGeom prst="rect">
            <a:avLst/>
          </a:prstGeom>
          <a:noFill/>
          <a:ln w="0">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500778"/>
        </a:solidFill>
        <a:effectLst/>
      </p:bgPr>
    </p:bg>
    <p:spTree>
      <p:nvGrpSpPr>
        <p:cNvPr id="1" name=""/>
        <p:cNvGrpSpPr/>
        <p:nvPr/>
      </p:nvGrpSpPr>
      <p:grpSpPr>
        <a:xfrm>
          <a:off x="0" y="0"/>
          <a:ext cx="0" cy="0"/>
          <a:chOff x="0" y="0"/>
          <a:chExt cx="0" cy="0"/>
        </a:xfrm>
      </p:grpSpPr>
      <p:sp>
        <p:nvSpPr>
          <p:cNvPr id="47" name="PlaceHolder 1"/>
          <p:cNvSpPr>
            <a:spLocks noGrp="1"/>
          </p:cNvSpPr>
          <p:nvPr>
            <p:ph type="title"/>
          </p:nvPr>
        </p:nvSpPr>
        <p:spPr>
          <a:xfrm>
            <a:off x="457560" y="204840"/>
            <a:ext cx="8229240" cy="859320"/>
          </a:xfrm>
          <a:prstGeom prst="rect">
            <a:avLst/>
          </a:prstGeom>
          <a:noFill/>
          <a:ln w="0">
            <a:noFill/>
          </a:ln>
        </p:spPr>
        <p:txBody>
          <a:bodyPr lIns="0" tIns="0" rIns="0" bIns="0" anchor="ctr">
            <a:noAutofit/>
          </a:bodyPr>
          <a:lstStyle/>
          <a:p>
            <a:pPr indent="0" algn="ctr">
              <a:buNone/>
            </a:pPr>
            <a:r>
              <a:rPr lang="en-US" sz="3600" b="1" u="none" strike="noStrike">
                <a:solidFill>
                  <a:srgbClr val="FFFFFF"/>
                </a:solidFill>
                <a:uFillTx/>
                <a:latin typeface="Proxima Nova"/>
              </a:rPr>
              <a:t>How to Protect Yourself</a:t>
            </a:r>
            <a:endParaRPr lang="en-US" sz="3600" b="0" u="none" strike="noStrike">
              <a:solidFill>
                <a:srgbClr val="FFFFFF"/>
              </a:solidFill>
              <a:uFillTx/>
              <a:latin typeface="Proxima Nova"/>
            </a:endParaRPr>
          </a:p>
        </p:txBody>
      </p:sp>
      <p:sp>
        <p:nvSpPr>
          <p:cNvPr id="48" name="PlaceHolder 2"/>
          <p:cNvSpPr>
            <a:spLocks noGrp="1"/>
          </p:cNvSpPr>
          <p:nvPr>
            <p:ph/>
          </p:nvPr>
        </p:nvSpPr>
        <p:spPr>
          <a:xfrm>
            <a:off x="457200" y="1346200"/>
            <a:ext cx="8229240" cy="3200400"/>
          </a:xfrm>
          <a:prstGeom prst="rect">
            <a:avLst/>
          </a:prstGeom>
          <a:noFill/>
          <a:ln w="0">
            <a:noFill/>
          </a:ln>
        </p:spPr>
        <p:txBody>
          <a:bodyPr lIns="0" tIns="0" rIns="0" bIns="0" anchor="t">
            <a:normAutofit fontScale="77500" lnSpcReduction="20000"/>
          </a:bodyPr>
          <a:lstStyle/>
          <a:p>
            <a:pPr marL="432000" indent="-324000" defTabSz="457200">
              <a:lnSpc>
                <a:spcPct val="100000"/>
              </a:lnSpc>
              <a:buClr>
                <a:srgbClr val="FFFFFF"/>
              </a:buClr>
              <a:buSzPct val="45000"/>
              <a:buFont typeface="Wingdings" charset="2"/>
              <a:buChar char=""/>
            </a:pPr>
            <a:r>
              <a:rPr lang="en-US" sz="3600" b="0" u="none" strike="noStrike" dirty="0">
                <a:solidFill>
                  <a:srgbClr val="FFFFFF"/>
                </a:solidFill>
                <a:uFillTx/>
                <a:latin typeface="Proxima Nova"/>
              </a:rPr>
              <a:t>Be skeptical</a:t>
            </a:r>
          </a:p>
          <a:p>
            <a:pPr marL="432000" indent="-324000">
              <a:lnSpc>
                <a:spcPct val="100000"/>
              </a:lnSpc>
              <a:buClr>
                <a:srgbClr val="FFFFFF"/>
              </a:buClr>
              <a:buSzPct val="45000"/>
              <a:buFont typeface="Wingdings" charset="2"/>
              <a:buChar char=""/>
            </a:pPr>
            <a:r>
              <a:rPr lang="en-US" sz="3600" b="0" u="none" strike="noStrike" dirty="0">
                <a:solidFill>
                  <a:srgbClr val="FFFFFF"/>
                </a:solidFill>
                <a:uFillTx/>
                <a:latin typeface="Proxima Nova"/>
              </a:rPr>
              <a:t>Slow down</a:t>
            </a:r>
          </a:p>
          <a:p>
            <a:pPr marL="432000" indent="-324000" defTabSz="457200">
              <a:lnSpc>
                <a:spcPct val="100000"/>
              </a:lnSpc>
              <a:buClr>
                <a:srgbClr val="FFFFFF"/>
              </a:buClr>
              <a:buSzPct val="45000"/>
              <a:buFont typeface="Wingdings" charset="2"/>
              <a:buChar char=""/>
            </a:pPr>
            <a:r>
              <a:rPr lang="en-US" sz="3600" b="0" u="none" strike="noStrike" dirty="0">
                <a:solidFill>
                  <a:srgbClr val="FFFFFF"/>
                </a:solidFill>
                <a:uFillTx/>
                <a:latin typeface="Proxima Nova"/>
              </a:rPr>
              <a:t>Avoid clicking links in email</a:t>
            </a:r>
          </a:p>
          <a:p>
            <a:pPr marL="432000" indent="-324000" defTabSz="457200">
              <a:lnSpc>
                <a:spcPct val="100000"/>
              </a:lnSpc>
              <a:buClr>
                <a:srgbClr val="FFFFFF"/>
              </a:buClr>
              <a:buSzPct val="45000"/>
              <a:buFont typeface="Wingdings" charset="2"/>
              <a:buChar char=""/>
            </a:pPr>
            <a:r>
              <a:rPr lang="en-US" sz="3600" b="0" u="none" strike="noStrike" dirty="0">
                <a:solidFill>
                  <a:srgbClr val="FFFFFF"/>
                </a:solidFill>
                <a:uFillTx/>
                <a:latin typeface="Proxima Nova"/>
              </a:rPr>
              <a:t>Hover over links before clicking</a:t>
            </a:r>
          </a:p>
          <a:p>
            <a:pPr marL="432000" indent="-324000" defTabSz="457200">
              <a:lnSpc>
                <a:spcPct val="100000"/>
              </a:lnSpc>
              <a:buClr>
                <a:srgbClr val="FFFFFF"/>
              </a:buClr>
              <a:buSzPct val="45000"/>
              <a:buFont typeface="Wingdings" charset="2"/>
              <a:buChar char=""/>
            </a:pPr>
            <a:r>
              <a:rPr lang="en-US" sz="3600" b="0" u="none" strike="noStrike" dirty="0">
                <a:solidFill>
                  <a:srgbClr val="FFFFFF"/>
                </a:solidFill>
                <a:uFillTx/>
                <a:latin typeface="Proxima Nova"/>
              </a:rPr>
              <a:t>Double-check the URL of websites</a:t>
            </a:r>
          </a:p>
          <a:p>
            <a:pPr marL="432000" indent="-324000" defTabSz="457200">
              <a:lnSpc>
                <a:spcPct val="100000"/>
              </a:lnSpc>
              <a:buClr>
                <a:srgbClr val="FFFFFF"/>
              </a:buClr>
              <a:buSzPct val="45000"/>
              <a:buFont typeface="Wingdings" charset="2"/>
              <a:buChar char=""/>
            </a:pPr>
            <a:r>
              <a:rPr lang="en-US" sz="3600" b="0" u="none" strike="noStrike" dirty="0">
                <a:solidFill>
                  <a:srgbClr val="FFFFFF"/>
                </a:solidFill>
                <a:uFillTx/>
                <a:latin typeface="Proxima Nova"/>
              </a:rPr>
              <a:t>Feel free to ask us if unsure</a:t>
            </a:r>
          </a:p>
          <a:p>
            <a:pPr marL="432000" indent="-324000" defTabSz="457200">
              <a:lnSpc>
                <a:spcPct val="100000"/>
              </a:lnSpc>
              <a:buClr>
                <a:srgbClr val="FFFFFF"/>
              </a:buClr>
              <a:buSzPct val="45000"/>
              <a:buFont typeface="Wingdings" charset="2"/>
              <a:buChar char=""/>
            </a:pPr>
            <a:r>
              <a:rPr lang="en-US" sz="3600" b="0" u="none" strike="noStrike" dirty="0">
                <a:solidFill>
                  <a:srgbClr val="FFFFFF"/>
                </a:solidFill>
                <a:uFillTx/>
                <a:latin typeface="Proxima Nova"/>
              </a:rPr>
              <a:t>Never share passwords or MFA Codes</a:t>
            </a:r>
          </a:p>
        </p:txBody>
      </p:sp>
      <p:sp>
        <p:nvSpPr>
          <p:cNvPr id="49" name="TextBox 48"/>
          <p:cNvSpPr txBox="1"/>
          <p:nvPr/>
        </p:nvSpPr>
        <p:spPr>
          <a:xfrm>
            <a:off x="3604320" y="4746600"/>
            <a:ext cx="1938600" cy="542160"/>
          </a:xfrm>
          <a:prstGeom prst="rect">
            <a:avLst/>
          </a:prstGeom>
          <a:noFill/>
          <a:ln w="0">
            <a:noFill/>
          </a:ln>
        </p:spPr>
        <p:txBody>
          <a:bodyPr lIns="90000" tIns="45000" rIns="90000" bIns="45000" anchor="t">
            <a:noAutofit/>
          </a:bodyPr>
          <a:lstStyle/>
          <a:p>
            <a:pPr algn="ctr"/>
            <a:r>
              <a:rPr lang="en-US" sz="1200" b="0" u="none" strike="noStrike" dirty="0">
                <a:solidFill>
                  <a:srgbClr val="FFFFFF">
                    <a:alpha val="20000"/>
                  </a:srgbClr>
                </a:solidFill>
                <a:uFillTx/>
                <a:latin typeface="Proxima Nova Rg"/>
              </a:rPr>
              <a:t>IT Information Security</a:t>
            </a:r>
            <a:endParaRPr lang="en-US" sz="1200" b="0" u="none" strike="noStrike" dirty="0">
              <a:solidFill>
                <a:srgbClr val="FFFFFF"/>
              </a:solidFill>
              <a:uFillTx/>
              <a:latin typeface="Arial"/>
            </a:endParaRPr>
          </a:p>
        </p:txBody>
      </p:sp>
      <p:pic>
        <p:nvPicPr>
          <p:cNvPr id="50" name="Google Shape;13;p 1"/>
          <p:cNvPicPr/>
          <p:nvPr/>
        </p:nvPicPr>
        <p:blipFill>
          <a:blip r:embed="rId3"/>
          <a:stretch/>
        </p:blipFill>
        <p:spPr>
          <a:xfrm>
            <a:off x="7200000" y="4551480"/>
            <a:ext cx="1490400" cy="438840"/>
          </a:xfrm>
          <a:prstGeom prst="rect">
            <a:avLst/>
          </a:prstGeom>
          <a:noFill/>
          <a:ln w="0">
            <a:noFill/>
          </a:ln>
        </p:spPr>
      </p:pic>
    </p:spTree>
  </p:cSld>
  <p:clrMapOvr>
    <a:masterClrMapping/>
  </p:clrMapOvr>
</p:sld>
</file>

<file path=ppt/theme/theme1.xml><?xml version="1.0" encoding="utf-8"?>
<a:theme xmlns:a="http://schemas.openxmlformats.org/drawingml/2006/main"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a:ea typeface="DejaVu Sans"/>
        <a:cs typeface="DejaVu Sans"/>
      </a:majorFont>
      <a:minorFont>
        <a:latin typeface="Arial"/>
        <a:ea typeface="DejaVu Sans"/>
        <a:cs typeface="DejaVu Sans"/>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extraClrSchemeLst/>
</a:theme>
</file>

<file path=ppt/theme/theme2.xml><?xml version="1.0" encoding="utf-8"?>
<a:theme xmlns:a="http://schemas.openxmlformats.org/drawingml/2006/main"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a:ea typeface="DejaVu Sans"/>
        <a:cs typeface="DejaVu Sans"/>
      </a:majorFont>
      <a:minorFont>
        <a:latin typeface="Arial"/>
        <a:ea typeface="DejaVu Sans"/>
        <a:cs typeface="DejaVu Sans"/>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extraClrSchemeLst/>
</a:theme>
</file>

<file path=ppt/theme/theme3.xml><?xml version="1.0" encoding="utf-8"?>
<a:theme xmlns:a="http://schemas.openxmlformats.org/drawingml/2006/main"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a:ea typeface="DejaVu Sans"/>
        <a:cs typeface="DejaVu Sans"/>
      </a:majorFont>
      <a:minorFont>
        <a:latin typeface="Arial"/>
        <a:ea typeface="DejaVu Sans"/>
        <a:cs typeface="DejaVu Sans"/>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extraClrSchemeLst/>
</a:theme>
</file>

<file path=ppt/theme/theme4.xml><?xml version="1.0" encoding="utf-8"?>
<a:theme xmlns:a="http://schemas.openxmlformats.org/drawingml/2006/main" name="Office Them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a:ea typeface="DejaVu Sans"/>
        <a:cs typeface="DejaVu Sans"/>
      </a:majorFont>
      <a:minorFont>
        <a:latin typeface="Arial"/>
        <a:ea typeface="DejaVu Sans"/>
        <a:cs typeface="DejaVu Sans"/>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689</TotalTime>
  <Words>1962</Words>
  <Application>Microsoft Office PowerPoint</Application>
  <PresentationFormat>Custom</PresentationFormat>
  <Paragraphs>151</Paragraphs>
  <Slides>20</Slides>
  <Notes>19</Notes>
  <HiddenSlides>3</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20</vt:i4>
      </vt:variant>
    </vt:vector>
  </HeadingPairs>
  <TitlesOfParts>
    <vt:vector size="29" baseType="lpstr">
      <vt:lpstr>Arial</vt:lpstr>
      <vt:lpstr>Proxima Nova</vt:lpstr>
      <vt:lpstr>Proxima Nova Rg</vt:lpstr>
      <vt:lpstr>Symbol</vt:lpstr>
      <vt:lpstr>Times New Roman</vt:lpstr>
      <vt:lpstr>Wingdings</vt:lpstr>
      <vt:lpstr>Office</vt:lpstr>
      <vt:lpstr>Office</vt:lpstr>
      <vt:lpstr>Office</vt:lpstr>
      <vt:lpstr>Phishing Don’t Get Caught</vt:lpstr>
      <vt:lpstr>Classic Phishing Example</vt:lpstr>
      <vt:lpstr>PowerPoint Presentation</vt:lpstr>
      <vt:lpstr>Unfortunately… It has gotten a lot worse</vt:lpstr>
      <vt:lpstr>How to Spot Phishing</vt:lpstr>
      <vt:lpstr>How to Spot Phishing</vt:lpstr>
      <vt:lpstr>How to Spot Phishing</vt:lpstr>
      <vt:lpstr>How to Spot Phishing</vt:lpstr>
      <vt:lpstr>How to Protect Yourself</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if I get a phish?</vt:lpstr>
      <vt:lpstr>Phishing Education Project</vt:lpstr>
      <vt:lpstr>Security Awareness Training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Phishing: Don't get Caught</dc:title>
  <dc:subject>Information Security</dc:subject>
  <dc:creator>Scott L Klahsen</dc:creator>
  <dc:description/>
  <cp:lastModifiedBy>Scott L Klahsen</cp:lastModifiedBy>
  <cp:revision>102</cp:revision>
  <dcterms:modified xsi:type="dcterms:W3CDTF">2025-06-10T18:35:02Z</dcterms:modified>
  <dc:language>en-US</dc:language>
</cp:coreProperties>
</file>